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41"/>
  </p:notesMasterIdLst>
  <p:handoutMasterIdLst>
    <p:handoutMasterId r:id="rId42"/>
  </p:handoutMasterIdLst>
  <p:sldIdLst>
    <p:sldId id="448" r:id="rId6"/>
    <p:sldId id="297" r:id="rId7"/>
    <p:sldId id="298" r:id="rId8"/>
    <p:sldId id="451" r:id="rId9"/>
    <p:sldId id="475" r:id="rId10"/>
    <p:sldId id="432" r:id="rId11"/>
    <p:sldId id="398" r:id="rId12"/>
    <p:sldId id="466" r:id="rId13"/>
    <p:sldId id="410" r:id="rId14"/>
    <p:sldId id="465" r:id="rId15"/>
    <p:sldId id="471" r:id="rId16"/>
    <p:sldId id="469" r:id="rId17"/>
    <p:sldId id="416" r:id="rId18"/>
    <p:sldId id="470" r:id="rId19"/>
    <p:sldId id="476" r:id="rId20"/>
    <p:sldId id="394" r:id="rId21"/>
    <p:sldId id="346" r:id="rId22"/>
    <p:sldId id="426" r:id="rId23"/>
    <p:sldId id="384" r:id="rId24"/>
    <p:sldId id="442" r:id="rId25"/>
    <p:sldId id="443" r:id="rId26"/>
    <p:sldId id="472" r:id="rId27"/>
    <p:sldId id="449" r:id="rId28"/>
    <p:sldId id="450" r:id="rId29"/>
    <p:sldId id="473" r:id="rId30"/>
    <p:sldId id="467" r:id="rId31"/>
    <p:sldId id="464" r:id="rId32"/>
    <p:sldId id="368" r:id="rId33"/>
    <p:sldId id="369" r:id="rId34"/>
    <p:sldId id="393" r:id="rId35"/>
    <p:sldId id="424" r:id="rId36"/>
    <p:sldId id="375" r:id="rId37"/>
    <p:sldId id="379" r:id="rId38"/>
    <p:sldId id="380" r:id="rId39"/>
    <p:sldId id="425" r:id="rId40"/>
  </p:sldIdLst>
  <p:sldSz cx="9144000" cy="5143500" type="screen16x9"/>
  <p:notesSz cx="20104100" cy="11309350"/>
  <p:defaultText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1" autoAdjust="0"/>
    <p:restoredTop sz="81378" autoAdjust="0"/>
  </p:normalViewPr>
  <p:slideViewPr>
    <p:cSldViewPr>
      <p:cViewPr varScale="1">
        <p:scale>
          <a:sx n="93" d="100"/>
          <a:sy n="93" d="100"/>
        </p:scale>
        <p:origin x="1426" y="77"/>
      </p:cViewPr>
      <p:guideLst>
        <p:guide orient="horz" pos="1310"/>
        <p:guide pos="982"/>
      </p:guideLst>
    </p:cSldViewPr>
  </p:slideViewPr>
  <p:notesTextViewPr>
    <p:cViewPr>
      <p:scale>
        <a:sx n="100" d="100"/>
        <a:sy n="100" d="100"/>
      </p:scale>
      <p:origin x="0" y="0"/>
    </p:cViewPr>
  </p:notesTextViewPr>
  <p:notesViewPr>
    <p:cSldViewPr>
      <p:cViewPr varScale="1">
        <p:scale>
          <a:sx n="113" d="100"/>
          <a:sy n="113" d="100"/>
        </p:scale>
        <p:origin x="118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11387138" y="0"/>
            <a:ext cx="8712200" cy="565150"/>
          </a:xfrm>
          <a:prstGeom prst="rect">
            <a:avLst/>
          </a:prstGeom>
        </p:spPr>
        <p:txBody>
          <a:bodyPr vert="horz" lIns="91440" tIns="45720" rIns="91440" bIns="45720" rtlCol="0"/>
          <a:lstStyle>
            <a:lvl1pPr algn="r">
              <a:defRPr sz="1200"/>
            </a:lvl1pPr>
          </a:lstStyle>
          <a:p>
            <a:fld id="{5D32CD69-91FE-4245-818E-17FA02DDC970}" type="datetimeFigureOut">
              <a:rPr lang="en-US" smtClean="0"/>
              <a:t>10/18/2018</a:t>
            </a:fld>
            <a:endParaRPr lang="en-US" dirty="0"/>
          </a:p>
        </p:txBody>
      </p:sp>
      <p:sp>
        <p:nvSpPr>
          <p:cNvPr id="4" name="Footer Placeholder 3"/>
          <p:cNvSpPr>
            <a:spLocks noGrp="1"/>
          </p:cNvSpPr>
          <p:nvPr>
            <p:ph type="ftr" sz="quarter" idx="2"/>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11387138" y="10742613"/>
            <a:ext cx="8712200" cy="565150"/>
          </a:xfrm>
          <a:prstGeom prst="rect">
            <a:avLst/>
          </a:prstGeom>
        </p:spPr>
        <p:txBody>
          <a:bodyPr vert="horz" lIns="91440" tIns="45720" rIns="91440" bIns="45720" rtlCol="0" anchor="b"/>
          <a:lstStyle>
            <a:lvl1pPr algn="r">
              <a:defRPr sz="1200"/>
            </a:lvl1pPr>
          </a:lstStyle>
          <a:p>
            <a:fld id="{71CF6675-FDC5-9843-8D9B-506D192D14FE}" type="slidenum">
              <a:rPr lang="en-US" smtClean="0"/>
              <a:t>‹#›</a:t>
            </a:fld>
            <a:endParaRPr lang="en-US" dirty="0"/>
          </a:p>
        </p:txBody>
      </p:sp>
    </p:spTree>
    <p:extLst>
      <p:ext uri="{BB962C8B-B14F-4D97-AF65-F5344CB8AC3E}">
        <p14:creationId xmlns:p14="http://schemas.microsoft.com/office/powerpoint/2010/main" val="3209994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473416"/>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Welcome the audience, thank them for coming, introduce yourself.</a:t>
            </a:r>
          </a:p>
        </p:txBody>
      </p:sp>
    </p:spTree>
    <p:extLst>
      <p:ext uri="{BB962C8B-B14F-4D97-AF65-F5344CB8AC3E}">
        <p14:creationId xmlns:p14="http://schemas.microsoft.com/office/powerpoint/2010/main" val="1020577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lstStyle/>
          <a:p>
            <a:r>
              <a:rPr lang="en-US" b="0" i="0" dirty="0"/>
              <a:t>Go through</a:t>
            </a:r>
            <a:r>
              <a:rPr lang="en-US" b="0" i="0" baseline="0" dirty="0"/>
              <a:t> section-by-section. Be sure to address that the total time does not include breaks.</a:t>
            </a:r>
          </a:p>
          <a:p>
            <a:r>
              <a:rPr lang="en-US" b="0" i="0" baseline="0" dirty="0"/>
              <a:t>Talk here about how long the test is, and how most students have NEVER taken a test this long before. Stamina, strategy and skill are important.</a:t>
            </a:r>
            <a:endParaRPr lang="en-US" b="0" i="0" dirty="0"/>
          </a:p>
        </p:txBody>
      </p:sp>
      <p:sp>
        <p:nvSpPr>
          <p:cNvPr id="4" name="Slide Number Placeholder 3"/>
          <p:cNvSpPr>
            <a:spLocks noGrp="1"/>
          </p:cNvSpPr>
          <p:nvPr>
            <p:ph type="sldNum" sz="quarter" idx="10"/>
          </p:nvPr>
        </p:nvSpPr>
        <p:spPr>
          <a:xfrm>
            <a:off x="3978132" y="8842029"/>
            <a:ext cx="3043343" cy="465455"/>
          </a:xfrm>
          <a:prstGeom prst="rect">
            <a:avLst/>
          </a:prstGeom>
        </p:spPr>
        <p:txBody>
          <a:bodyPr/>
          <a:lstStyle/>
          <a:p>
            <a:fld id="{8C267034-CD0B-9B44-BFCF-F7F6567D54B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3509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dirty="0"/>
              <a:t>The SAT has two sections – Math and</a:t>
            </a:r>
            <a:r>
              <a:rPr lang="en-US" baseline="0" dirty="0"/>
              <a:t> </a:t>
            </a:r>
            <a:r>
              <a:rPr lang="en-US" dirty="0"/>
              <a:t>Evidence-Based Reading and Writing (EBRW. You can earn a </a:t>
            </a:r>
            <a:r>
              <a:rPr lang="en-US" b="0" dirty="0"/>
              <a:t>scaled score of between 200 and 800 points on each section, for a total of 1600 possible points on the SAT.  (Address how the test changed in March of</a:t>
            </a:r>
            <a:r>
              <a:rPr lang="en-US" b="0" baseline="0" dirty="0"/>
              <a:t> 2016 and it’s going back to its original scoring from days of yore).</a:t>
            </a:r>
            <a:endParaRPr lang="en-US" b="0" dirty="0"/>
          </a:p>
          <a:p>
            <a:endParaRPr lang="en-US" dirty="0"/>
          </a:p>
          <a:p>
            <a:r>
              <a:rPr lang="en-US" b="1" dirty="0"/>
              <a:t>What about all the other scores? Cross-Test Scores and </a:t>
            </a:r>
            <a:r>
              <a:rPr lang="en-US" b="1" dirty="0" err="1"/>
              <a:t>Subscores</a:t>
            </a:r>
            <a:r>
              <a:rPr lang="en-US" b="1" dirty="0"/>
              <a:t>?</a:t>
            </a:r>
          </a:p>
          <a:p>
            <a:r>
              <a:rPr lang="en-US" dirty="0"/>
              <a:t>This data is intended to help high schools assess college readiness and course advisement, but you should focus on your Total and Section scores.</a:t>
            </a:r>
          </a:p>
          <a:p>
            <a:endParaRPr lang="en-US" b="1" dirty="0"/>
          </a:p>
          <a:p>
            <a:r>
              <a:rPr lang="en-US" b="1" dirty="0"/>
              <a:t>How is the ACT scored?</a:t>
            </a:r>
          </a:p>
          <a:p>
            <a:r>
              <a:rPr lang="en-US" dirty="0"/>
              <a:t>You'll earn one ACT score (1 to 36) on each test (English, Math, Reading and Science) and a composite ACT score, which is an average of these four tests. Usually, when people ask about your score, they're referring to your composite ACT score. The composite score falls between 1 and 36. The national average is about 21. If, for example, you scored 31 on the English, 30 on the Math, 29 on the Reading and 30 on the Science, your composite ACT score would be 30.</a:t>
            </a:r>
          </a:p>
          <a:p>
            <a:endParaRPr lang="en-US" dirty="0"/>
          </a:p>
          <a:p>
            <a:r>
              <a:rPr lang="en-US" sz="700" b="1" kern="1200" dirty="0">
                <a:solidFill>
                  <a:schemeClr val="tx1"/>
                </a:solidFill>
                <a:effectLst/>
                <a:latin typeface="+mn-lt"/>
                <a:ea typeface="+mn-ea"/>
                <a:cs typeface="+mn-cs"/>
              </a:rPr>
              <a:t>Writing Test Scores (taken directly from ACT.org)</a:t>
            </a:r>
            <a:endParaRPr lang="en-US" sz="700" kern="1200" dirty="0">
              <a:solidFill>
                <a:schemeClr val="tx1"/>
              </a:solidFill>
              <a:effectLst/>
              <a:latin typeface="+mn-lt"/>
              <a:ea typeface="+mn-ea"/>
              <a:cs typeface="+mn-cs"/>
            </a:endParaRPr>
          </a:p>
          <a:p>
            <a:r>
              <a:rPr lang="en-US" sz="700" kern="1200" dirty="0">
                <a:solidFill>
                  <a:schemeClr val="tx1"/>
                </a:solidFill>
                <a:effectLst/>
                <a:latin typeface="+mn-lt"/>
                <a:ea typeface="+mn-ea"/>
                <a:cs typeface="+mn-cs"/>
              </a:rPr>
              <a:t>Taking the ACT with writing will provide you and the schools to which you have ACT report scores with </a:t>
            </a:r>
            <a:r>
              <a:rPr lang="en-US" sz="700" i="1" kern="1200" dirty="0">
                <a:solidFill>
                  <a:schemeClr val="tx1"/>
                </a:solidFill>
                <a:effectLst/>
                <a:latin typeface="+mn-lt"/>
                <a:ea typeface="+mn-ea"/>
                <a:cs typeface="+mn-cs"/>
              </a:rPr>
              <a:t>additional</a:t>
            </a:r>
            <a:r>
              <a:rPr lang="en-US" sz="700" kern="1200" dirty="0">
                <a:solidFill>
                  <a:schemeClr val="tx1"/>
                </a:solidFill>
                <a:effectLst/>
                <a:latin typeface="+mn-lt"/>
                <a:ea typeface="+mn-ea"/>
                <a:cs typeface="+mn-cs"/>
              </a:rPr>
              <a:t> scores. You will receive a total of five scores for this test: a single subject-level writing score reported on a range of 2-12, and four domain scores, also 2-12, that are based on an analytic scoring rubric. The subject-level score will be the rounded average of the four domain scores. The four domain scores are: Ideas and Analysis, Development and Support, Organization, and Language Use and Conventions. An image of your essay will be available to your high school and the colleges to which you have ACT report your scores from that test date.</a:t>
            </a:r>
          </a:p>
          <a:p>
            <a:r>
              <a:rPr lang="en-US" sz="700" b="1" kern="1200" dirty="0">
                <a:solidFill>
                  <a:schemeClr val="tx1"/>
                </a:solidFill>
                <a:effectLst/>
                <a:latin typeface="+mn-lt"/>
                <a:ea typeface="+mn-ea"/>
                <a:cs typeface="+mn-cs"/>
              </a:rPr>
              <a:t>Taking the writing test does not affect your subject area scores or your Composite score. However, without a writing test score, no English Language Arts (ELA) score will be reported.</a:t>
            </a:r>
            <a:endParaRPr lang="en-US" sz="700" kern="1200" dirty="0">
              <a:solidFill>
                <a:schemeClr val="tx1"/>
              </a:solidFill>
              <a:effectLst/>
              <a:latin typeface="+mn-lt"/>
              <a:ea typeface="+mn-ea"/>
              <a:cs typeface="+mn-cs"/>
            </a:endParaRPr>
          </a:p>
          <a:p>
            <a:r>
              <a:rPr lang="en-US" sz="700" kern="1200" dirty="0">
                <a:solidFill>
                  <a:schemeClr val="tx1"/>
                </a:solidFill>
                <a:effectLst/>
                <a:latin typeface="+mn-lt"/>
                <a:ea typeface="+mn-ea"/>
                <a:cs typeface="+mn-cs"/>
              </a:rPr>
              <a:t>Your essay will be evaluated based on the evidence that it provides of your ability to:</a:t>
            </a:r>
          </a:p>
          <a:p>
            <a:pPr lvl="0"/>
            <a:r>
              <a:rPr lang="en-US" sz="700" kern="1200" dirty="0">
                <a:solidFill>
                  <a:schemeClr val="tx1"/>
                </a:solidFill>
                <a:effectLst/>
                <a:latin typeface="+mn-lt"/>
                <a:ea typeface="+mn-ea"/>
                <a:cs typeface="+mn-cs"/>
              </a:rPr>
              <a:t>clearly state your own perspective on the issue and analyze the relationship between your perspective and at least one other perspective</a:t>
            </a:r>
          </a:p>
          <a:p>
            <a:pPr lvl="0"/>
            <a:r>
              <a:rPr lang="en-US" sz="700" kern="1200" dirty="0">
                <a:solidFill>
                  <a:schemeClr val="tx1"/>
                </a:solidFill>
                <a:effectLst/>
                <a:latin typeface="+mn-lt"/>
                <a:ea typeface="+mn-ea"/>
                <a:cs typeface="+mn-cs"/>
              </a:rPr>
              <a:t>develop and support your ideas with reasoning and examples</a:t>
            </a:r>
          </a:p>
          <a:p>
            <a:pPr lvl="0"/>
            <a:r>
              <a:rPr lang="en-US" sz="700" kern="1200" dirty="0">
                <a:solidFill>
                  <a:schemeClr val="tx1"/>
                </a:solidFill>
                <a:effectLst/>
                <a:latin typeface="+mn-lt"/>
                <a:ea typeface="+mn-ea"/>
                <a:cs typeface="+mn-cs"/>
              </a:rPr>
              <a:t>organize your ideas clearly and logically</a:t>
            </a:r>
          </a:p>
          <a:p>
            <a:pPr lvl="0"/>
            <a:r>
              <a:rPr lang="en-US" sz="700" kern="1200" dirty="0">
                <a:solidFill>
                  <a:schemeClr val="tx1"/>
                </a:solidFill>
                <a:effectLst/>
                <a:latin typeface="+mn-lt"/>
                <a:ea typeface="+mn-ea"/>
                <a:cs typeface="+mn-cs"/>
              </a:rPr>
              <a:t>communicate your ideas effectively in standard written English</a:t>
            </a:r>
          </a:p>
          <a:p>
            <a:r>
              <a:rPr lang="en-US" sz="700" kern="1200" dirty="0">
                <a:solidFill>
                  <a:schemeClr val="tx1"/>
                </a:solidFill>
                <a:effectLst/>
                <a:latin typeface="+mn-lt"/>
                <a:ea typeface="+mn-ea"/>
                <a:cs typeface="+mn-cs"/>
              </a:rPr>
              <a:t>Two trained readers will score your essay on a scale of 1-6 in each of the four writing domains. Each domain score represents the sum of the two readers' scores. If the readers' ratings disagree by more than one point, a third reader will evaluate the essay and resolve the discrepancy.</a:t>
            </a:r>
          </a:p>
          <a:p>
            <a:pPr marL="0" marR="0" indent="0" algn="l" defTabSz="466618" rtl="0" eaLnBrk="1" fontAlgn="auto" latinLnBrk="0" hangingPunct="1">
              <a:lnSpc>
                <a:spcPct val="100000"/>
              </a:lnSpc>
              <a:spcBef>
                <a:spcPts val="0"/>
              </a:spcBef>
              <a:spcAft>
                <a:spcPts val="0"/>
              </a:spcAft>
              <a:buClrTx/>
              <a:buSzTx/>
              <a:buFontTx/>
              <a:buNone/>
              <a:tabLst/>
              <a:defRPr/>
            </a:pPr>
            <a:r>
              <a:rPr lang="en-US" baseline="0" dirty="0"/>
              <a:t>Sub scores are reported but not used in admissions process. Colleges care about composite score.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033240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0" marR="0" indent="0" algn="l" defTabSz="415869" rtl="0" eaLnBrk="1" fontAlgn="auto" latinLnBrk="0" hangingPunct="1">
              <a:lnSpc>
                <a:spcPct val="100000"/>
              </a:lnSpc>
              <a:spcBef>
                <a:spcPts val="0"/>
              </a:spcBef>
              <a:spcAft>
                <a:spcPts val="0"/>
              </a:spcAft>
              <a:buClrTx/>
              <a:buSzTx/>
              <a:buFontTx/>
              <a:buNone/>
              <a:tabLst/>
              <a:defRPr/>
            </a:pPr>
            <a:r>
              <a:rPr lang="en-US" sz="600" dirty="0"/>
              <a:t>One of the questions I get most</a:t>
            </a:r>
            <a:r>
              <a:rPr lang="en-US" sz="600" baseline="0" dirty="0"/>
              <a:t> frequently is “what’s a good score?”  Does anyone here know? (People will start calling out numbers). </a:t>
            </a:r>
            <a:r>
              <a:rPr lang="en-US" sz="700" dirty="0"/>
              <a:t>A good SAT score is a score that is going to help you get into your top-choice school.</a:t>
            </a:r>
          </a:p>
          <a:p>
            <a:r>
              <a:rPr lang="en-US" sz="600" baseline="0" dirty="0"/>
              <a:t>For some students, that’s a 1090.   For others, it’s a 1360.  </a:t>
            </a:r>
          </a:p>
          <a:p>
            <a:endParaRPr lang="en-US" sz="600" baseline="0" dirty="0"/>
          </a:p>
          <a:p>
            <a:r>
              <a:rPr lang="en-US" sz="600" baseline="0" dirty="0"/>
              <a:t>Many schools offer scholarships based on SAT scores.</a:t>
            </a:r>
          </a:p>
        </p:txBody>
      </p:sp>
    </p:spTree>
    <p:extLst>
      <p:ext uri="{BB962C8B-B14F-4D97-AF65-F5344CB8AC3E}">
        <p14:creationId xmlns:p14="http://schemas.microsoft.com/office/powerpoint/2010/main" val="317723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lstStyle/>
          <a:p>
            <a:r>
              <a:rPr lang="en-US" dirty="0"/>
              <a:t>While the these tests are just one piece of the admissions puzzle, they have </a:t>
            </a:r>
            <a:r>
              <a:rPr lang="en-US" baseline="0" dirty="0"/>
              <a:t>bigger implications. </a:t>
            </a:r>
            <a:r>
              <a:rPr lang="en-US" dirty="0"/>
              <a:t>One</a:t>
            </a:r>
            <a:r>
              <a:rPr lang="en-US" baseline="0" dirty="0"/>
              <a:t> thing I want you to understand is that schools often award scholarship dollars based on high scores.  Here’s a sample of what was awarded last year to some students at these universities. These are minimum scores to qualify for merit aid and the merit amount is the average merit award per student.    </a:t>
            </a:r>
            <a:endParaRPr lang="en-US" dirty="0"/>
          </a:p>
          <a:p>
            <a:endParaRPr lang="en-US" b="1" i="1" dirty="0"/>
          </a:p>
        </p:txBody>
      </p:sp>
      <p:sp>
        <p:nvSpPr>
          <p:cNvPr id="4" name="Slide Number Placeholder 3"/>
          <p:cNvSpPr>
            <a:spLocks noGrp="1"/>
          </p:cNvSpPr>
          <p:nvPr>
            <p:ph type="sldNum" sz="quarter" idx="10"/>
          </p:nvPr>
        </p:nvSpPr>
        <p:spPr>
          <a:xfrm>
            <a:off x="3978132" y="8842029"/>
            <a:ext cx="3043343" cy="465455"/>
          </a:xfrm>
          <a:prstGeom prst="rect">
            <a:avLst/>
          </a:prstGeom>
        </p:spPr>
        <p:txBody>
          <a:bodyPr/>
          <a:lstStyle/>
          <a:p>
            <a:fld id="{8C267034-CD0B-9B44-BFCF-F7F6567D54B6}" type="slidenum">
              <a:rPr lang="en-US" smtClean="0"/>
              <a:pPr/>
              <a:t>14</a:t>
            </a:fld>
            <a:endParaRPr lang="en-US"/>
          </a:p>
        </p:txBody>
      </p:sp>
    </p:spTree>
    <p:extLst>
      <p:ext uri="{BB962C8B-B14F-4D97-AF65-F5344CB8AC3E}">
        <p14:creationId xmlns:p14="http://schemas.microsoft.com/office/powerpoint/2010/main" val="255998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dirty="0"/>
              <a:t>We at the Princeton Review have long believed that scores can be improved. It’s what our philosophy is based off of. We now have some support from college board, which is a bit ironic if you know the history of college board. For many years they claimed that much like an IQ test, you could not prep for the SAT. Well they recently did their own research with Khan Academy and these are the results they provided. I’m not sure what classifies as 0 hours of prep. </a:t>
            </a:r>
          </a:p>
          <a:p>
            <a:endParaRPr lang="en-US" dirty="0"/>
          </a:p>
          <a:p>
            <a:r>
              <a:rPr lang="en-US" dirty="0"/>
              <a:t>These suite of test are geared towards 8</a:t>
            </a:r>
            <a:r>
              <a:rPr lang="en-US" baseline="30000" dirty="0"/>
              <a:t>th</a:t>
            </a:r>
            <a:r>
              <a:rPr lang="en-US" dirty="0"/>
              <a:t>, 9</a:t>
            </a:r>
            <a:r>
              <a:rPr lang="en-US" baseline="30000" dirty="0"/>
              <a:t>th</a:t>
            </a:r>
            <a:r>
              <a:rPr lang="en-US" dirty="0"/>
              <a:t> and 10</a:t>
            </a:r>
            <a:r>
              <a:rPr lang="en-US" baseline="30000" dirty="0"/>
              <a:t>th</a:t>
            </a:r>
            <a:r>
              <a:rPr lang="en-US" dirty="0"/>
              <a:t> grades, so showing you the improvement based on those test. </a:t>
            </a:r>
          </a:p>
        </p:txBody>
      </p:sp>
    </p:spTree>
    <p:extLst>
      <p:ext uri="{BB962C8B-B14F-4D97-AF65-F5344CB8AC3E}">
        <p14:creationId xmlns:p14="http://schemas.microsoft.com/office/powerpoint/2010/main" val="3705328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dirty="0"/>
              <a:t>So another question I’ll often receive from new students, or current </a:t>
            </a:r>
            <a:r>
              <a:rPr lang="en-US" dirty="0" err="1"/>
              <a:t>studenst</a:t>
            </a:r>
            <a:r>
              <a:rPr lang="en-US" dirty="0"/>
              <a:t> that are looking to improve. Well there is data that shows that scores increase when you retest. Improving your score is also going to require that you change and improve what you’re doing. . </a:t>
            </a:r>
          </a:p>
          <a:p>
            <a:r>
              <a:rPr lang="en-US" dirty="0"/>
              <a:t> </a:t>
            </a:r>
          </a:p>
          <a:p>
            <a:r>
              <a:rPr lang="en-US" dirty="0"/>
              <a:t>Another reason to </a:t>
            </a:r>
            <a:r>
              <a:rPr lang="en-US" dirty="0" err="1"/>
              <a:t>restest</a:t>
            </a:r>
            <a:r>
              <a:rPr lang="en-US" dirty="0"/>
              <a:t> is for </a:t>
            </a:r>
            <a:r>
              <a:rPr lang="en-US" dirty="0" err="1"/>
              <a:t>superscoring</a:t>
            </a:r>
            <a:r>
              <a:rPr lang="en-US" dirty="0"/>
              <a:t>. Not ever school does this, but most of them do. </a:t>
            </a:r>
          </a:p>
        </p:txBody>
      </p:sp>
    </p:spTree>
    <p:extLst>
      <p:ext uri="{BB962C8B-B14F-4D97-AF65-F5344CB8AC3E}">
        <p14:creationId xmlns:p14="http://schemas.microsoft.com/office/powerpoint/2010/main" val="2924050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dirty="0"/>
              <a:t>We’ve talked about when to take the test.</a:t>
            </a:r>
            <a:r>
              <a:rPr lang="en-US" baseline="0" dirty="0"/>
              <a:t> </a:t>
            </a:r>
            <a:r>
              <a:rPr lang="en-US" i="1" spc="-23" dirty="0">
                <a:solidFill>
                  <a:srgbClr val="FFFFFF"/>
                </a:solidFill>
                <a:latin typeface="Helvetica"/>
                <a:cs typeface="Helvetica"/>
              </a:rPr>
              <a:t>Whether you take the SAT, ACT, or both, you should prepare.</a:t>
            </a:r>
          </a:p>
          <a:p>
            <a:pPr marL="0" indent="0">
              <a:buFontTx/>
              <a:buNone/>
            </a:pPr>
            <a:r>
              <a:rPr lang="en-US" altLang="en-US" dirty="0">
                <a:cs typeface="Arial" panose="020B0604020202020204" pitchFamily="34" charset="0"/>
              </a:rPr>
              <a:t>The SAT (AND ACT) doesn’t show anything other than how well you take these tests –</a:t>
            </a:r>
            <a:r>
              <a:rPr lang="en-US" altLang="en-US" baseline="0" dirty="0">
                <a:cs typeface="Arial" panose="020B0604020202020204" pitchFamily="34" charset="0"/>
              </a:rPr>
              <a:t> they’re skills based and you can learn these skills!</a:t>
            </a:r>
            <a:endParaRPr lang="en-US" altLang="en-US" dirty="0">
              <a:cs typeface="Arial" panose="020B0604020202020204" pitchFamily="34" charset="0"/>
            </a:endParaRPr>
          </a:p>
          <a:p>
            <a:pPr marL="0" indent="0">
              <a:buFontTx/>
              <a:buNone/>
            </a:pPr>
            <a:r>
              <a:rPr lang="en-US" altLang="en-US" dirty="0">
                <a:cs typeface="Arial" panose="020B0604020202020204" pitchFamily="34" charset="0"/>
              </a:rPr>
              <a:t>Regardless of whether you take the ACT, SAT, or both, you must prepare</a:t>
            </a:r>
          </a:p>
          <a:p>
            <a:pPr marL="0" indent="0">
              <a:buFont typeface="Arial" panose="020B0604020202020204" pitchFamily="34" charset="0"/>
              <a:buNone/>
            </a:pPr>
            <a:r>
              <a:rPr lang="en-US" altLang="en-US" dirty="0">
                <a:cs typeface="Arial" panose="020B0604020202020204" pitchFamily="34" charset="0"/>
              </a:rPr>
              <a:t>Junior year is the most rigorous academic year:</a:t>
            </a:r>
          </a:p>
          <a:p>
            <a:pPr lvl="1" fontAlgn="base">
              <a:spcBef>
                <a:spcPct val="0"/>
              </a:spcBef>
              <a:spcAft>
                <a:spcPct val="0"/>
              </a:spcAft>
            </a:pPr>
            <a:r>
              <a:rPr lang="en-US" dirty="0">
                <a:solidFill>
                  <a:srgbClr val="FF0000"/>
                </a:solidFill>
                <a:ea typeface="ＭＳ Ｐゴシック" charset="-128"/>
                <a:cs typeface="Gotham Medium" pitchFamily="50" charset="0"/>
              </a:rPr>
              <a:t>AP Exams</a:t>
            </a:r>
          </a:p>
          <a:p>
            <a:pPr lvl="1" fontAlgn="base">
              <a:spcBef>
                <a:spcPct val="0"/>
              </a:spcBef>
              <a:spcAft>
                <a:spcPct val="0"/>
              </a:spcAft>
            </a:pPr>
            <a:r>
              <a:rPr lang="en-US" dirty="0">
                <a:solidFill>
                  <a:srgbClr val="FF0000"/>
                </a:solidFill>
                <a:ea typeface="ＭＳ Ｐゴシック" charset="-128"/>
              </a:rPr>
              <a:t>SAT Subject Tests</a:t>
            </a:r>
          </a:p>
          <a:p>
            <a:pPr lvl="1" fontAlgn="base">
              <a:spcBef>
                <a:spcPct val="0"/>
              </a:spcBef>
              <a:spcAft>
                <a:spcPct val="0"/>
              </a:spcAft>
            </a:pPr>
            <a:r>
              <a:rPr lang="en-US" dirty="0">
                <a:solidFill>
                  <a:srgbClr val="FF0000"/>
                </a:solidFill>
                <a:ea typeface="ＭＳ Ｐゴシック" charset="-128"/>
              </a:rPr>
              <a:t>Homework</a:t>
            </a:r>
          </a:p>
          <a:p>
            <a:pPr lvl="1" fontAlgn="base">
              <a:spcBef>
                <a:spcPct val="0"/>
              </a:spcBef>
              <a:spcAft>
                <a:spcPct val="0"/>
              </a:spcAft>
            </a:pPr>
            <a:r>
              <a:rPr lang="en-US" dirty="0">
                <a:solidFill>
                  <a:srgbClr val="FF0000"/>
                </a:solidFill>
                <a:ea typeface="ＭＳ Ｐゴシック" charset="-128"/>
              </a:rPr>
              <a:t>Extracurricular Activities</a:t>
            </a:r>
            <a:endParaRPr lang="en-US" dirty="0">
              <a:solidFill>
                <a:srgbClr val="FF0000"/>
              </a:solidFill>
              <a:ea typeface="+mn-ea"/>
            </a:endParaRPr>
          </a:p>
          <a:p>
            <a:pPr lvl="1" fontAlgn="base">
              <a:spcBef>
                <a:spcPct val="0"/>
              </a:spcBef>
              <a:spcAft>
                <a:spcPct val="0"/>
              </a:spcAft>
            </a:pPr>
            <a:endParaRPr lang="en-US" altLang="en-US" sz="3600" i="1" dirty="0">
              <a:solidFill>
                <a:srgbClr val="FF0000"/>
              </a:solidFill>
              <a:ea typeface="+mn-ea"/>
              <a:cs typeface="Arial" panose="020B0604020202020204" pitchFamily="34" charset="0"/>
            </a:endParaRPr>
          </a:p>
          <a:p>
            <a:pPr lvl="1" fontAlgn="base">
              <a:spcBef>
                <a:spcPct val="0"/>
              </a:spcBef>
              <a:spcAft>
                <a:spcPct val="0"/>
              </a:spcAft>
            </a:pPr>
            <a:r>
              <a:rPr lang="en-US" altLang="en-US" sz="3600" i="1" dirty="0">
                <a:solidFill>
                  <a:schemeClr val="tx1"/>
                </a:solidFill>
                <a:cs typeface="Arial" panose="020B0604020202020204" pitchFamily="34" charset="0"/>
              </a:rPr>
              <a:t>The earlier you start planning, the better.</a:t>
            </a:r>
          </a:p>
          <a:p>
            <a:endParaRPr lang="en-US" dirty="0"/>
          </a:p>
          <a:p>
            <a:endParaRPr lang="en-US" dirty="0"/>
          </a:p>
        </p:txBody>
      </p:sp>
    </p:spTree>
    <p:extLst>
      <p:ext uri="{BB962C8B-B14F-4D97-AF65-F5344CB8AC3E}">
        <p14:creationId xmlns:p14="http://schemas.microsoft.com/office/powerpoint/2010/main" val="1103982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You need to be savvy in order to succeed on these tests. . </a:t>
            </a:r>
            <a:r>
              <a:rPr lang="en-US" sz="1200" dirty="0">
                <a:solidFill>
                  <a:schemeClr val="bg1"/>
                </a:solidFill>
                <a:effectLst>
                  <a:outerShdw blurRad="38100" dist="38100" dir="2700000" algn="tl">
                    <a:srgbClr val="000000">
                      <a:alpha val="43137"/>
                    </a:srgbClr>
                  </a:outerShdw>
                </a:effectLst>
                <a:latin typeface="Arial Black" pitchFamily="34" charset="0"/>
              </a:rPr>
              <a:t>Becoming </a:t>
            </a:r>
            <a:r>
              <a:rPr lang="en-US" sz="1200" dirty="0">
                <a:solidFill>
                  <a:schemeClr val="tx1"/>
                </a:solidFill>
                <a:effectLst>
                  <a:outerShdw blurRad="38100" dist="38100" dir="2700000" algn="tl">
                    <a:srgbClr val="000000">
                      <a:alpha val="43137"/>
                    </a:srgbClr>
                  </a:outerShdw>
                </a:effectLst>
                <a:latin typeface="Arial Black" pitchFamily="34" charset="0"/>
              </a:rPr>
              <a:t>test “savvy” </a:t>
            </a:r>
            <a:r>
              <a:rPr lang="en-US" sz="1200" dirty="0">
                <a:solidFill>
                  <a:schemeClr val="bg1"/>
                </a:solidFill>
                <a:effectLst>
                  <a:outerShdw blurRad="38100" dist="38100" dir="2700000" algn="tl">
                    <a:srgbClr val="000000">
                      <a:alpha val="43137"/>
                    </a:srgbClr>
                  </a:outerShdw>
                </a:effectLst>
                <a:latin typeface="Arial Black" pitchFamily="34" charset="0"/>
              </a:rPr>
              <a:t>requires knowing what is being asked, knowing</a:t>
            </a:r>
            <a:r>
              <a:rPr lang="en-US" sz="1200" baseline="0" dirty="0">
                <a:solidFill>
                  <a:schemeClr val="bg1"/>
                </a:solidFill>
                <a:effectLst>
                  <a:outerShdw blurRad="38100" dist="38100" dir="2700000" algn="tl">
                    <a:srgbClr val="000000">
                      <a:alpha val="43137"/>
                    </a:srgbClr>
                  </a:outerShdw>
                </a:effectLst>
                <a:latin typeface="Arial Black" pitchFamily="34" charset="0"/>
              </a:rPr>
              <a:t> the </a:t>
            </a:r>
            <a:r>
              <a:rPr lang="en-US" sz="1200" dirty="0">
                <a:solidFill>
                  <a:schemeClr val="bg1"/>
                </a:solidFill>
                <a:effectLst>
                  <a:outerShdw blurRad="38100" dist="38100" dir="2700000" algn="tl">
                    <a:srgbClr val="000000">
                      <a:alpha val="43137"/>
                    </a:srgbClr>
                  </a:outerShdw>
                </a:effectLst>
                <a:latin typeface="Arial Black" pitchFamily="34" charset="0"/>
              </a:rPr>
              <a:t>content, and developing an understanding of the tests.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outerShdw blurRad="38100" dist="38100" dir="2700000" algn="tl">
                  <a:srgbClr val="000000">
                    <a:alpha val="43137"/>
                  </a:srgbClr>
                </a:outerShdw>
              </a:effectLst>
              <a:latin typeface="Arial Black" pitchFamily="34" charset="0"/>
            </a:endParaRPr>
          </a:p>
          <a:p>
            <a:r>
              <a:rPr lang="en-US" dirty="0"/>
              <a:t>(let the audience</a:t>
            </a:r>
            <a:r>
              <a:rPr lang="en-US" baseline="0" dirty="0"/>
              <a:t> read these examples on their own – give them time to read and absorb the answers)</a:t>
            </a:r>
            <a:endParaRPr lang="en-US" dirty="0"/>
          </a:p>
          <a:p>
            <a:endParaRPr lang="en-US" dirty="0"/>
          </a:p>
          <a:p>
            <a:r>
              <a:rPr lang="en-US" dirty="0"/>
              <a:t>Well-written</a:t>
            </a:r>
            <a:r>
              <a:rPr lang="en-US" baseline="0" dirty="0"/>
              <a:t> admission tests don’t allow this type of ambiguity of questions. But since most students have had questions like this since pre-k, taking standardized tests like the SAT and ACT require students to unlearn the habits of interpreting what a teacher actually meant by “find x”.  Students have been conditioned over years of schooling and some of the habits you’ve learned are not easy to unlearn. </a:t>
            </a:r>
          </a:p>
          <a:p>
            <a:endParaRPr lang="en-US" baseline="0" dirty="0"/>
          </a:p>
          <a:p>
            <a:r>
              <a:rPr lang="en-US" baseline="0" dirty="0"/>
              <a:t>In these two examples given, the students answered the question and one could argue that the student is right.  The SAT test writers would never use these types of questions because the questions are flawed and socialized, but we are used to these types of questions.  When you see SAT questions, you may not understand why they look so complicated and weird.   It’s important to understand that on the SAT, they’re being intentionally specific so that there’s no chance of you answering any of the questions like you see on this slide. Often times, this throws students for a loop.</a:t>
            </a:r>
          </a:p>
          <a:p>
            <a:endParaRPr lang="en-US" baseline="0" dirty="0"/>
          </a:p>
          <a:p>
            <a:endParaRPr lang="en-US" dirty="0"/>
          </a:p>
        </p:txBody>
      </p:sp>
      <p:sp>
        <p:nvSpPr>
          <p:cNvPr id="4" name="Slide Number Placeholder 3"/>
          <p:cNvSpPr>
            <a:spLocks noGrp="1"/>
          </p:cNvSpPr>
          <p:nvPr>
            <p:ph type="sldNum" sz="quarter" idx="10"/>
          </p:nvPr>
        </p:nvSpPr>
        <p:spPr>
          <a:xfrm>
            <a:off x="3978132" y="8842029"/>
            <a:ext cx="3043343" cy="465455"/>
          </a:xfrm>
          <a:prstGeom prst="rect">
            <a:avLst/>
          </a:prstGeom>
        </p:spPr>
        <p:txBody>
          <a:bodyPr/>
          <a:lstStyle/>
          <a:p>
            <a:fld id="{A535C6D4-5BCA-4B13-A452-F55FA66F33FD}" type="slidenum">
              <a:rPr lang="en-US" smtClean="0"/>
              <a:pPr/>
              <a:t>18</a:t>
            </a:fld>
            <a:endParaRPr lang="en-US" dirty="0"/>
          </a:p>
        </p:txBody>
      </p:sp>
    </p:spTree>
    <p:extLst>
      <p:ext uri="{BB962C8B-B14F-4D97-AF65-F5344CB8AC3E}">
        <p14:creationId xmlns:p14="http://schemas.microsoft.com/office/powerpoint/2010/main" val="234152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r>
              <a:rPr lang="en-US" dirty="0"/>
              <a:t>One of the most common things I hear</a:t>
            </a:r>
            <a:r>
              <a:rPr lang="en-US" baseline="0" dirty="0"/>
              <a:t> from students is that “I’m a bad test taker” and from parents, “my son (or daughter) is a bad test taker”.  </a:t>
            </a:r>
            <a:r>
              <a:rPr lang="en-US" dirty="0"/>
              <a:t>I need you to know that you are not bad test takers. Never identify yourself that way. These</a:t>
            </a:r>
            <a:r>
              <a:rPr lang="en-US" baseline="0" dirty="0"/>
              <a:t> tests</a:t>
            </a:r>
            <a:r>
              <a:rPr lang="en-US" dirty="0"/>
              <a:t> have highly paid people writing questions to</a:t>
            </a:r>
            <a:r>
              <a:rPr lang="en-US" baseline="0" dirty="0"/>
              <a:t> </a:t>
            </a:r>
            <a:r>
              <a:rPr lang="en-US" dirty="0"/>
              <a:t>mislead you so that you</a:t>
            </a:r>
            <a:r>
              <a:rPr lang="en-US" baseline="0" dirty="0"/>
              <a:t> get </a:t>
            </a:r>
            <a:r>
              <a:rPr lang="en-US" dirty="0"/>
              <a:t>questions wrong. They know which wrong answer choices you’ll like, because high school students are predictable.</a:t>
            </a:r>
          </a:p>
          <a:p>
            <a:endParaRPr lang="en-US" dirty="0"/>
          </a:p>
          <a:p>
            <a:r>
              <a:rPr lang="en-US" dirty="0"/>
              <a:t>I’m going to throw 2 questions out at you. The first one you answer in your head. I’ll give you the question and you think of an answer in your head. Ready? Don’t shout it out. Everyone, pick a number. (Wait a few seconds). Got a number? Perfect. Whose number is over 5000? Over 1000? 100 to 500? Who chose a fraction, or a decimal?  Whose number is between 1 and 10? (almost all hands should go up). Exactly. I gave you a broad question, but I know that I can funnel your answer down to a small scale. The people who make the PSAT, SAT and ACT know that also. So, that was an easy one, in your head. </a:t>
            </a:r>
          </a:p>
          <a:p>
            <a:endParaRPr lang="en-US" dirty="0"/>
          </a:p>
          <a:p>
            <a:r>
              <a:rPr lang="en-US" dirty="0"/>
              <a:t>Now I’m going to ask you two questions out loud and you need to shout out your answer.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First, what color is this board (if it’s a white board or hold up a white piece of paper and ask what color is this paper)? Okay. What do cows drink? (almost everyone will say milk) Milk, huh? No, cows don’t drink milk, unless maybe they’re baby cows. Cows drink water. But because I prepared you for my question, I was able to get you to answer what I wanted. Again, something the writers of the PSAT</a:t>
            </a:r>
            <a:r>
              <a:rPr lang="en-US" baseline="0" dirty="0"/>
              <a:t>,</a:t>
            </a:r>
            <a:r>
              <a:rPr lang="en-US" dirty="0"/>
              <a:t> SAT and ACT do quite a bit. If you struggle with these tests, it doesn’t mean you’re not a good test taker and it doesn’t reflect on your abilities academically. All it means is that people are designing a test and it’s working the way it’s supposed to. But, because they’re using strategies to trick you, it’s what makes strategies to unlock the test so powerful. The Princeton Review</a:t>
            </a:r>
            <a:r>
              <a:rPr lang="en-US" baseline="0" dirty="0"/>
              <a:t> </a:t>
            </a:r>
            <a:r>
              <a:rPr lang="en-US" dirty="0"/>
              <a:t>believes that you can crack these exams. It takes skill, and we can help you build that skill.</a:t>
            </a:r>
            <a:r>
              <a:rPr lang="en-US" baseline="0" dirty="0"/>
              <a:t>  </a:t>
            </a:r>
            <a:r>
              <a:rPr lang="en-US" dirty="0"/>
              <a:t>There’s a language to these</a:t>
            </a:r>
            <a:r>
              <a:rPr lang="en-US" baseline="0" dirty="0"/>
              <a:t> tests</a:t>
            </a:r>
            <a:r>
              <a:rPr lang="en-US" dirty="0"/>
              <a:t> and once you learn it, you can excel more than you thought</a:t>
            </a:r>
            <a:r>
              <a:rPr lang="en-US" baseline="0" dirty="0"/>
              <a:t> possible</a:t>
            </a:r>
            <a:r>
              <a:rPr lang="en-US" dirty="0"/>
              <a:t>.</a:t>
            </a:r>
          </a:p>
          <a:p>
            <a:endParaRPr lang="en-US" dirty="0"/>
          </a:p>
          <a:p>
            <a:r>
              <a:rPr lang="en-US" dirty="0"/>
              <a:t>We pride ourselves on being the answer to all life’s tests. Whether it’s SAT, ACT or down the road you’re trying to get into medical school. We can help you prepare for all of these exams.</a:t>
            </a:r>
          </a:p>
        </p:txBody>
      </p:sp>
      <p:sp>
        <p:nvSpPr>
          <p:cNvPr id="4" name="Slide Number Placeholder 3"/>
          <p:cNvSpPr>
            <a:spLocks noGrp="1"/>
          </p:cNvSpPr>
          <p:nvPr>
            <p:ph type="sldNum" sz="quarter" idx="10"/>
          </p:nvPr>
        </p:nvSpPr>
        <p:spPr>
          <a:xfrm>
            <a:off x="3978132" y="8842029"/>
            <a:ext cx="3043343" cy="465455"/>
          </a:xfrm>
          <a:prstGeom prst="rect">
            <a:avLst/>
          </a:prstGeom>
        </p:spPr>
        <p:txBody>
          <a:bodyPr/>
          <a:lstStyle/>
          <a:p>
            <a:fld id="{A535C6D4-5BCA-4B13-A452-F55FA66F33FD}" type="slidenum">
              <a:rPr lang="en-US" smtClean="0"/>
              <a:pPr/>
              <a:t>19</a:t>
            </a:fld>
            <a:endParaRPr lang="en-US" dirty="0"/>
          </a:p>
        </p:txBody>
      </p:sp>
    </p:spTree>
    <p:extLst>
      <p:ext uri="{BB962C8B-B14F-4D97-AF65-F5344CB8AC3E}">
        <p14:creationId xmlns:p14="http://schemas.microsoft.com/office/powerpoint/2010/main" val="816162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r>
              <a:rPr lang="en-US" dirty="0"/>
              <a:t>The trap answer</a:t>
            </a:r>
            <a:r>
              <a:rPr lang="en-US" baseline="0" dirty="0"/>
              <a:t> is a 5 percent change!  The real answer is 2% </a:t>
            </a:r>
          </a:p>
          <a:p>
            <a:r>
              <a:rPr lang="en-US" baseline="0" dirty="0"/>
              <a:t>(go through the math….item is $100 and it’s raised 20% which is $20.  New price = $120.  Then $120 is decreased 15% which is $18.  $120-$18 = $102.  Which is 2% increase)</a:t>
            </a:r>
            <a:endParaRPr lang="en-US" dirty="0"/>
          </a:p>
        </p:txBody>
      </p:sp>
      <p:sp>
        <p:nvSpPr>
          <p:cNvPr id="4" name="Slide Number Placeholder 3"/>
          <p:cNvSpPr>
            <a:spLocks noGrp="1"/>
          </p:cNvSpPr>
          <p:nvPr>
            <p:ph type="sldNum" sz="quarter" idx="10"/>
          </p:nvPr>
        </p:nvSpPr>
        <p:spPr>
          <a:xfrm>
            <a:off x="3978132" y="8842029"/>
            <a:ext cx="3043343" cy="465455"/>
          </a:xfrm>
          <a:prstGeom prst="rect">
            <a:avLst/>
          </a:prstGeom>
        </p:spPr>
        <p:txBody>
          <a:bodyPr/>
          <a:lstStyle/>
          <a:p>
            <a:fld id="{A535C6D4-5BCA-4B13-A452-F55FA66F33FD}" type="slidenum">
              <a:rPr lang="en-US" smtClean="0"/>
              <a:pPr/>
              <a:t>20</a:t>
            </a:fld>
            <a:endParaRPr lang="en-US" dirty="0"/>
          </a:p>
        </p:txBody>
      </p:sp>
    </p:spTree>
    <p:extLst>
      <p:ext uri="{BB962C8B-B14F-4D97-AF65-F5344CB8AC3E}">
        <p14:creationId xmlns:p14="http://schemas.microsoft.com/office/powerpoint/2010/main" val="180048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defTabSz="466618">
              <a:defRPr/>
            </a:pPr>
            <a:r>
              <a:rPr lang="en-US" dirty="0"/>
              <a:t>Let them know they have hand outs for everything we will cover today so there’s no need to take pics of the PowerPoint slides.   Refer to the handouts – hold them up and show them what they should have. Tell everyone to</a:t>
            </a:r>
            <a:r>
              <a:rPr lang="en-US" baseline="0" dirty="0"/>
              <a:t> take out their phones and text YOUCAN to 877877.  Wait for them to do it.  Tell them they’ll get a discount code plus we’ll keep them up-to-date on all things test prep and college admissions!</a:t>
            </a:r>
            <a:endParaRPr lang="en-US" dirty="0"/>
          </a:p>
          <a:p>
            <a:pPr defTabSz="466618">
              <a:defRPr/>
            </a:pPr>
            <a:endParaRPr lang="en-US" dirty="0"/>
          </a:p>
          <a:p>
            <a:pPr defTabSz="466618">
              <a:defRPr/>
            </a:pPr>
            <a:endParaRPr lang="en-US" dirty="0"/>
          </a:p>
          <a:p>
            <a:endParaRPr lang="en-US" dirty="0"/>
          </a:p>
          <a:p>
            <a:endParaRPr lang="en-US" dirty="0"/>
          </a:p>
        </p:txBody>
      </p:sp>
    </p:spTree>
    <p:extLst>
      <p:ext uri="{BB962C8B-B14F-4D97-AF65-F5344CB8AC3E}">
        <p14:creationId xmlns:p14="http://schemas.microsoft.com/office/powerpoint/2010/main" val="803590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409575" y="698500"/>
            <a:ext cx="6203950" cy="3490913"/>
          </a:xfrm>
          <a:prstGeom prst="rect">
            <a:avLst/>
          </a:prstGeom>
          <a:ln/>
        </p:spPr>
      </p:sp>
      <p:sp>
        <p:nvSpPr>
          <p:cNvPr id="102403" name="Rectangle 3"/>
          <p:cNvSpPr>
            <a:spLocks noGrp="1" noChangeArrowheads="1"/>
          </p:cNvSpPr>
          <p:nvPr>
            <p:ph type="body" idx="1"/>
          </p:nvPr>
        </p:nvSpPr>
        <p:spPr>
          <a:xfrm>
            <a:off x="702310" y="4421823"/>
            <a:ext cx="5618480" cy="4189095"/>
          </a:xfrm>
          <a:prstGeom prst="rect">
            <a:avLst/>
          </a:prstGeom>
          <a:noFill/>
          <a:ln/>
        </p:spPr>
        <p:txBody>
          <a:bodyPr>
            <a:normAutofit fontScale="85000" lnSpcReduction="10000"/>
          </a:bodyPr>
          <a:lstStyle/>
          <a:p>
            <a:pPr marL="38100" indent="0" eaLnBrk="1" hangingPunct="1">
              <a:buNone/>
            </a:pPr>
            <a:r>
              <a:rPr lang="en-US" sz="1800" baseline="0" dirty="0">
                <a:latin typeface="Arial" pitchFamily="34" charset="0"/>
                <a:sym typeface="Rockwell Extra Bold" pitchFamily="18" charset="0"/>
              </a:rPr>
              <a:t>Understanding and conveying pacing strategies helps foster stronger test takers. It’s one of the things we teach at The Princeton Review. Notice on the SAT, 58Q, The bunny (fast) attempts every questions and is very inaccurate – 26 correct, 32 incorrect.</a:t>
            </a:r>
          </a:p>
          <a:p>
            <a:pPr marL="38100" indent="0" eaLnBrk="1" hangingPunct="1">
              <a:buNone/>
            </a:pPr>
            <a:endParaRPr lang="en-US" sz="1800" baseline="0" dirty="0">
              <a:latin typeface="Arial" pitchFamily="34" charset="0"/>
              <a:sym typeface="Rockwell Extra Bold" pitchFamily="18" charset="0"/>
            </a:endParaRPr>
          </a:p>
          <a:p>
            <a:pPr marL="38100" indent="0" eaLnBrk="1" hangingPunct="1">
              <a:buNone/>
            </a:pPr>
            <a:r>
              <a:rPr lang="en-US" sz="1800" baseline="0" dirty="0">
                <a:latin typeface="Arial" pitchFamily="34" charset="0"/>
                <a:sym typeface="Rockwell Extra Bold" pitchFamily="18" charset="0"/>
              </a:rPr>
              <a:t>The turtle (slow and steady wins the race) takes his time, aims for accuracy and does not even attempt all questions.  The turtle guesses a random Letter of the Day on the last 20 questions.   You should never leave an answer blank on the SAT.  With more time per questions, Turtle does not make careless errors because he has much more time per questions. Turtle gets 30 correct - plus on the 20 guess, he gets another 4 correct (34 total correct).</a:t>
            </a:r>
          </a:p>
          <a:p>
            <a:pPr marL="38100" indent="0" eaLnBrk="1" hangingPunct="1">
              <a:buNone/>
            </a:pPr>
            <a:endParaRPr lang="en-US" sz="1800" baseline="0" dirty="0">
              <a:latin typeface="Arial" pitchFamily="34" charset="0"/>
              <a:sym typeface="Rockwell Extra Bold" pitchFamily="18" charset="0"/>
            </a:endParaRPr>
          </a:p>
          <a:p>
            <a:pPr marL="38100" indent="0" eaLnBrk="1" hangingPunct="1">
              <a:buNone/>
            </a:pPr>
            <a:r>
              <a:rPr lang="en-US" sz="1800" baseline="0" dirty="0">
                <a:latin typeface="Arial" pitchFamily="34" charset="0"/>
                <a:sym typeface="Rockwell Extra Bold" pitchFamily="18" charset="0"/>
              </a:rPr>
              <a:t>Comparing scores, Bunny gets a 540 and Turtle gets a 610. That’s a big difference. You can get more points by answering fewer questions!  The key here is that you need to get those questions CORRECT.  </a:t>
            </a:r>
          </a:p>
          <a:p>
            <a:pPr marL="38100" indent="0" eaLnBrk="1" hangingPunct="1">
              <a:buNone/>
            </a:pPr>
            <a:endParaRPr lang="en-US" sz="1800" baseline="0" dirty="0">
              <a:latin typeface="Arial" pitchFamily="34" charset="0"/>
              <a:sym typeface="Rockwell Extra Bold" pitchFamily="18" charset="0"/>
            </a:endParaRPr>
          </a:p>
          <a:p>
            <a:pPr marL="381000" indent="-342900" eaLnBrk="1" hangingPunct="1">
              <a:buAutoNum type="arabicPeriod"/>
            </a:pPr>
            <a:endParaRPr lang="en-US" sz="1800" baseline="0" dirty="0">
              <a:latin typeface="Arial" pitchFamily="34" charset="0"/>
              <a:sym typeface="Rockwell Extra Bold" pitchFamily="18" charset="0"/>
            </a:endParaRPr>
          </a:p>
        </p:txBody>
      </p:sp>
    </p:spTree>
    <p:extLst>
      <p:ext uri="{BB962C8B-B14F-4D97-AF65-F5344CB8AC3E}">
        <p14:creationId xmlns:p14="http://schemas.microsoft.com/office/powerpoint/2010/main" val="3710121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381000" y="685800"/>
            <a:ext cx="6096000" cy="3429000"/>
          </a:xfrm>
          <a:prstGeom prst="rect">
            <a:avLst/>
          </a:prstGeom>
          <a:ln/>
        </p:spPr>
      </p:sp>
      <p:sp>
        <p:nvSpPr>
          <p:cNvPr id="102403" name="Rectangle 3"/>
          <p:cNvSpPr>
            <a:spLocks noGrp="1" noChangeArrowheads="1"/>
          </p:cNvSpPr>
          <p:nvPr>
            <p:ph type="body" idx="1"/>
          </p:nvPr>
        </p:nvSpPr>
        <p:spPr>
          <a:xfrm>
            <a:off x="685800" y="4343400"/>
            <a:ext cx="5486400" cy="4114800"/>
          </a:xfrm>
          <a:prstGeom prst="rect">
            <a:avLst/>
          </a:prstGeom>
          <a:noFill/>
          <a:ln/>
        </p:spPr>
        <p:txBody>
          <a:bodyPr/>
          <a:lstStyle/>
          <a:p>
            <a:pPr marL="38100" indent="0" eaLnBrk="1" hangingPunct="1">
              <a:buNone/>
            </a:pPr>
            <a:r>
              <a:rPr lang="en-US" sz="1800" baseline="0" dirty="0">
                <a:latin typeface="Arial" pitchFamily="34" charset="0"/>
                <a:sym typeface="Rockwell Extra Bold" pitchFamily="18" charset="0"/>
              </a:rPr>
              <a:t>Understanding and conveying pacing strategies helps foster stronger test takers. It’s one of the things we teach at The Princeton Review. Notice on the ACT, 60 questions, The bunny (fast) attempts every question and is very inaccurate – 30 correct, 30 incorrect.</a:t>
            </a:r>
          </a:p>
          <a:p>
            <a:pPr marL="38100" indent="0" eaLnBrk="1" hangingPunct="1">
              <a:buNone/>
            </a:pPr>
            <a:endParaRPr lang="en-US" sz="1800" baseline="0" dirty="0">
              <a:latin typeface="Arial" pitchFamily="34" charset="0"/>
              <a:sym typeface="Rockwell Extra Bold" pitchFamily="18" charset="0"/>
            </a:endParaRPr>
          </a:p>
          <a:p>
            <a:pPr marL="38100" indent="0" eaLnBrk="1" hangingPunct="1">
              <a:buNone/>
            </a:pPr>
            <a:r>
              <a:rPr lang="en-US" sz="1800" baseline="0" dirty="0">
                <a:latin typeface="Arial" pitchFamily="34" charset="0"/>
                <a:sym typeface="Rockwell Extra Bold" pitchFamily="18" charset="0"/>
              </a:rPr>
              <a:t>The turtle (slow and steady wins the race) takes his time, aims for accuracy and does not even attempt all questions.  The turtle guesses a random Letter of the Day on the last 15 questions.  With more time per questions, Turtle does not make as many careless errors because he has much more time per question. Turtle attempts 45 questions and gets 35 correct,  plus on the 15 guess, he gets another 3 correct (38 total correct).</a:t>
            </a:r>
          </a:p>
          <a:p>
            <a:pPr marL="38100" indent="0" eaLnBrk="1" hangingPunct="1">
              <a:buNone/>
            </a:pPr>
            <a:endParaRPr lang="en-US" sz="1800" baseline="0" dirty="0">
              <a:latin typeface="Arial" pitchFamily="34" charset="0"/>
              <a:sym typeface="Rockwell Extra Bold" pitchFamily="18" charset="0"/>
            </a:endParaRPr>
          </a:p>
          <a:p>
            <a:pPr marL="38100" indent="0" eaLnBrk="1" hangingPunct="1">
              <a:buNone/>
            </a:pPr>
            <a:r>
              <a:rPr lang="en-US" sz="1800" baseline="0" dirty="0">
                <a:latin typeface="Arial" pitchFamily="34" charset="0"/>
                <a:sym typeface="Rockwell Extra Bold" pitchFamily="18" charset="0"/>
              </a:rPr>
              <a:t>Comparing scores, Bunny gets a 20 and Turtle gets a 24. That’s a big difference. You can get more points by answering fewer questions!  The key here is that you need to get those questions CORRECT.  </a:t>
            </a:r>
          </a:p>
          <a:p>
            <a:pPr marL="381000" indent="-342900" eaLnBrk="1" hangingPunct="1">
              <a:buAutoNum type="arabicPeriod"/>
            </a:pPr>
            <a:endParaRPr lang="en-US" sz="1800" baseline="0" dirty="0">
              <a:latin typeface="Arial" pitchFamily="34" charset="0"/>
              <a:sym typeface="Rockwell Extra Bold" pitchFamily="18" charset="0"/>
            </a:endParaRPr>
          </a:p>
          <a:p>
            <a:pPr marL="38100" indent="0" eaLnBrk="1" hangingPunct="1">
              <a:buNone/>
            </a:pPr>
            <a:endParaRPr lang="en-US" sz="1800" baseline="0" dirty="0">
              <a:latin typeface="Arial" pitchFamily="34" charset="0"/>
              <a:sym typeface="Rockwell Extra Bold" pitchFamily="18" charset="0"/>
            </a:endParaRPr>
          </a:p>
        </p:txBody>
      </p:sp>
    </p:spTree>
    <p:extLst>
      <p:ext uri="{BB962C8B-B14F-4D97-AF65-F5344CB8AC3E}">
        <p14:creationId xmlns:p14="http://schemas.microsoft.com/office/powerpoint/2010/main" val="3301448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sz="800" kern="1200" dirty="0">
                <a:solidFill>
                  <a:schemeClr val="tx1"/>
                </a:solidFill>
                <a:effectLst/>
                <a:latin typeface="+mn-lt"/>
                <a:ea typeface="+mn-ea"/>
                <a:cs typeface="+mn-cs"/>
              </a:rPr>
              <a:t>One</a:t>
            </a:r>
            <a:r>
              <a:rPr lang="en-US" sz="800" kern="1200" baseline="0" dirty="0">
                <a:solidFill>
                  <a:schemeClr val="tx1"/>
                </a:solidFill>
                <a:effectLst/>
                <a:latin typeface="+mn-lt"/>
                <a:ea typeface="+mn-ea"/>
                <a:cs typeface="+mn-cs"/>
              </a:rPr>
              <a:t> of the biggest points I want you to take away from me today is that THESE TESTS REQUIRE SKILL and WE CAN TEACH YOU THIS SKILL.  Every day, I talk to parents and students who are confused by the fact that despite being an excellent student, they’re not doing well on these tests.  With the right coach and training, you can learn to ace these tests.  These exams are coachable. </a:t>
            </a:r>
            <a:endParaRPr lang="en-US" sz="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38562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sz="800" kern="1200" baseline="0" dirty="0">
                <a:solidFill>
                  <a:schemeClr val="tx1"/>
                </a:solidFill>
                <a:effectLst/>
                <a:latin typeface="+mn-lt"/>
                <a:ea typeface="+mn-ea"/>
                <a:cs typeface="+mn-cs"/>
              </a:rPr>
              <a:t>Good test prep teaches: </a:t>
            </a:r>
            <a:endParaRPr lang="en-US" sz="546" kern="1200" dirty="0">
              <a:solidFill>
                <a:schemeClr val="tx1"/>
              </a:solidFill>
              <a:latin typeface="+mn-lt"/>
              <a:ea typeface="+mn-ea"/>
              <a:cs typeface="Arial" pitchFamily="34" charset="0"/>
            </a:endParaRPr>
          </a:p>
          <a:p>
            <a:pPr lvl="1"/>
            <a:r>
              <a:rPr lang="en-US" sz="546" kern="1200" dirty="0">
                <a:solidFill>
                  <a:schemeClr val="tx1"/>
                </a:solidFill>
                <a:latin typeface="+mn-lt"/>
                <a:ea typeface="+mn-ea"/>
                <a:cs typeface="Arial" pitchFamily="34" charset="0"/>
              </a:rPr>
              <a:t>Familiarity with the test </a:t>
            </a:r>
          </a:p>
          <a:p>
            <a:pPr lvl="1"/>
            <a:r>
              <a:rPr lang="en-US" sz="546" kern="1200" dirty="0">
                <a:solidFill>
                  <a:schemeClr val="tx1"/>
                </a:solidFill>
                <a:latin typeface="+mn-lt"/>
                <a:ea typeface="+mn-ea"/>
                <a:cs typeface="Arial" pitchFamily="34" charset="0"/>
              </a:rPr>
              <a:t>Common traps and how to avoid them</a:t>
            </a:r>
          </a:p>
          <a:p>
            <a:pPr lvl="1"/>
            <a:r>
              <a:rPr lang="en-US" sz="546" kern="1200" dirty="0">
                <a:solidFill>
                  <a:schemeClr val="tx1"/>
                </a:solidFill>
                <a:latin typeface="+mn-lt"/>
                <a:ea typeface="+mn-ea"/>
                <a:cs typeface="Arial" pitchFamily="34" charset="0"/>
              </a:rPr>
              <a:t>Confidence </a:t>
            </a:r>
          </a:p>
          <a:p>
            <a:endParaRPr lang="en-US" sz="800" kern="1200" baseline="0" dirty="0">
              <a:solidFill>
                <a:schemeClr val="tx1"/>
              </a:solidFill>
              <a:effectLst/>
              <a:latin typeface="+mn-lt"/>
              <a:ea typeface="+mn-ea"/>
              <a:cs typeface="+mn-cs"/>
            </a:endParaRPr>
          </a:p>
          <a:p>
            <a:r>
              <a:rPr lang="en-US" sz="800" kern="1200" baseline="0" dirty="0">
                <a:solidFill>
                  <a:schemeClr val="tx1"/>
                </a:solidFill>
                <a:effectLst/>
                <a:latin typeface="+mn-lt"/>
                <a:ea typeface="+mn-ea"/>
                <a:cs typeface="+mn-cs"/>
              </a:rPr>
              <a:t>Go through common mistakes we see.</a:t>
            </a:r>
          </a:p>
          <a:p>
            <a:r>
              <a:rPr lang="en-US" sz="546" kern="1200" dirty="0">
                <a:solidFill>
                  <a:schemeClr val="tx1"/>
                </a:solidFill>
                <a:latin typeface="+mn-lt"/>
                <a:ea typeface="+mn-ea"/>
                <a:cs typeface="Arial" pitchFamily="34" charset="0"/>
              </a:rPr>
              <a:t>Common mistakes:</a:t>
            </a:r>
          </a:p>
          <a:p>
            <a:pPr lvl="1"/>
            <a:r>
              <a:rPr lang="en-US" sz="546" kern="1200" dirty="0">
                <a:solidFill>
                  <a:schemeClr val="tx1"/>
                </a:solidFill>
                <a:latin typeface="+mn-lt"/>
                <a:ea typeface="+mn-ea"/>
                <a:cs typeface="Arial" pitchFamily="34" charset="0"/>
              </a:rPr>
              <a:t>Answering questions too quickly</a:t>
            </a:r>
          </a:p>
          <a:p>
            <a:pPr lvl="1"/>
            <a:r>
              <a:rPr lang="en-US" sz="546" kern="1200" dirty="0">
                <a:solidFill>
                  <a:schemeClr val="tx1"/>
                </a:solidFill>
                <a:latin typeface="+mn-lt"/>
                <a:ea typeface="+mn-ea"/>
                <a:cs typeface="Arial" pitchFamily="34" charset="0"/>
              </a:rPr>
              <a:t>Careless errors</a:t>
            </a:r>
          </a:p>
          <a:p>
            <a:pPr lvl="1"/>
            <a:r>
              <a:rPr lang="en-US" sz="546" kern="1200" dirty="0">
                <a:solidFill>
                  <a:schemeClr val="tx1"/>
                </a:solidFill>
                <a:latin typeface="+mn-lt"/>
                <a:ea typeface="+mn-ea"/>
                <a:cs typeface="Arial" pitchFamily="34" charset="0"/>
              </a:rPr>
              <a:t>Doing work in your head </a:t>
            </a:r>
          </a:p>
          <a:p>
            <a:pPr lvl="1"/>
            <a:r>
              <a:rPr lang="en-US" sz="546" kern="1200" dirty="0">
                <a:solidFill>
                  <a:schemeClr val="tx1"/>
                </a:solidFill>
                <a:latin typeface="+mn-lt"/>
                <a:ea typeface="+mn-ea"/>
                <a:cs typeface="Arial" pitchFamily="34" charset="0"/>
              </a:rPr>
              <a:t>Misreading the problem</a:t>
            </a:r>
          </a:p>
          <a:p>
            <a:pPr lvl="1"/>
            <a:r>
              <a:rPr lang="en-US" sz="546" kern="1200" dirty="0">
                <a:solidFill>
                  <a:schemeClr val="tx1"/>
                </a:solidFill>
                <a:latin typeface="+mn-lt"/>
                <a:ea typeface="+mn-ea"/>
                <a:cs typeface="Arial" pitchFamily="34" charset="0"/>
              </a:rPr>
              <a:t>Don’t understand what to do</a:t>
            </a:r>
          </a:p>
          <a:p>
            <a:endParaRPr lang="en-US" sz="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2879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B891980-0BF3-461C-95D4-87E094E9751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555261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685800" y="1143000"/>
            <a:ext cx="5486400" cy="3086100"/>
          </a:xfrm>
          <a:prstGeom prst="rect">
            <a:avLst/>
          </a:prstGeom>
          <a:ln/>
        </p:spPr>
      </p:sp>
      <p:sp>
        <p:nvSpPr>
          <p:cNvPr id="102403" name="Rectangle 3"/>
          <p:cNvSpPr>
            <a:spLocks noGrp="1" noChangeArrowheads="1"/>
          </p:cNvSpPr>
          <p:nvPr>
            <p:ph type="body" idx="1"/>
          </p:nvPr>
        </p:nvSpPr>
        <p:spPr>
          <a:xfrm>
            <a:off x="685800" y="4400550"/>
            <a:ext cx="5486400" cy="3600450"/>
          </a:xfrm>
          <a:prstGeom prst="rect">
            <a:avLst/>
          </a:prstGeom>
          <a:noFill/>
          <a:ln/>
        </p:spPr>
        <p:txBody>
          <a:bodyPr/>
          <a:lstStyle/>
          <a:p>
            <a:pPr marL="266700" indent="-228600" eaLnBrk="1" hangingPunct="1"/>
            <a:r>
              <a:rPr lang="en-US" sz="1800" dirty="0">
                <a:latin typeface="Arial" pitchFamily="34" charset="0"/>
                <a:sym typeface="Rockwell Extra Bold" pitchFamily="18" charset="0"/>
              </a:rPr>
              <a:t>Start prepping</a:t>
            </a:r>
            <a:r>
              <a:rPr lang="en-US" sz="1800" baseline="0" dirty="0">
                <a:latin typeface="Arial" pitchFamily="34" charset="0"/>
                <a:sym typeface="Rockwell Extra Bold" pitchFamily="18" charset="0"/>
              </a:rPr>
              <a:t> in the summer between sophomore and junior year!  Get one test out of the way early in your junior year.  </a:t>
            </a:r>
          </a:p>
          <a:p>
            <a:pPr marL="266700" indent="-228600" eaLnBrk="1" hangingPunct="1"/>
            <a:endParaRPr lang="en-US" sz="1800" baseline="0" dirty="0">
              <a:latin typeface="Arial" pitchFamily="34" charset="0"/>
              <a:sym typeface="Rockwell Extra Bold" pitchFamily="18" charset="0"/>
            </a:endParaRPr>
          </a:p>
          <a:p>
            <a:pPr marL="266700" marR="0" lvl="0" indent="-228600" algn="l" defTabSz="415869" rtl="0" eaLnBrk="1" fontAlgn="auto" latinLnBrk="0" hangingPunct="1">
              <a:lnSpc>
                <a:spcPct val="100000"/>
              </a:lnSpc>
              <a:spcBef>
                <a:spcPts val="0"/>
              </a:spcBef>
              <a:spcAft>
                <a:spcPts val="0"/>
              </a:spcAft>
              <a:buClrTx/>
              <a:buSzTx/>
              <a:buFontTx/>
              <a:buNone/>
              <a:tabLst/>
              <a:defRPr/>
            </a:pPr>
            <a:r>
              <a:rPr lang="en-US" sz="546" kern="1200" dirty="0">
                <a:solidFill>
                  <a:schemeClr val="tx1"/>
                </a:solidFill>
                <a:effectLst/>
                <a:latin typeface="+mn-lt"/>
                <a:ea typeface="+mn-ea"/>
                <a:cs typeface="+mn-cs"/>
              </a:rPr>
              <a:t>Don’t take the test(s) lots and lots of times, because many schools will want you to send ALL scores. This is a good reason to be prepared when you take it. </a:t>
            </a:r>
            <a:endParaRPr lang="en-US" sz="1800" baseline="0" dirty="0">
              <a:latin typeface="Arial" pitchFamily="34" charset="0"/>
              <a:sym typeface="Rockwell Extra Bold" pitchFamily="18" charset="0"/>
            </a:endParaRPr>
          </a:p>
          <a:p>
            <a:pPr marL="266700" indent="-228600" eaLnBrk="1" hangingPunct="1"/>
            <a:endParaRPr lang="en-US" sz="1800" baseline="0" dirty="0">
              <a:latin typeface="Arial" pitchFamily="34" charset="0"/>
              <a:sym typeface="Rockwell Extra Bold" pitchFamily="18" charset="0"/>
            </a:endParaRPr>
          </a:p>
          <a:p>
            <a:pPr marL="266700" indent="-228600" eaLnBrk="1" hangingPunct="1"/>
            <a:r>
              <a:rPr lang="en-US" sz="1800" baseline="0" dirty="0">
                <a:latin typeface="Arial" pitchFamily="34" charset="0"/>
                <a:sym typeface="Rockwell Extra Bold" pitchFamily="18" charset="0"/>
              </a:rPr>
              <a:t>Choose a test and begin to prepare for that test.  Switch tests if necessary and wanted. WALK THROUGH THIS TIMELINE, ADDRESSING AP EXAMS.</a:t>
            </a:r>
          </a:p>
          <a:p>
            <a:pPr marL="266700" indent="-228600" eaLnBrk="1" hangingPunct="1"/>
            <a:endParaRPr lang="en-US" sz="1800" baseline="0" dirty="0">
              <a:latin typeface="Arial" pitchFamily="34" charset="0"/>
              <a:sym typeface="Rockwell Extra Bold" pitchFamily="18" charset="0"/>
            </a:endParaRPr>
          </a:p>
          <a:p>
            <a:pPr marL="266700" indent="-228600" eaLnBrk="1" hangingPunct="1"/>
            <a:r>
              <a:rPr lang="en-US" sz="1800" baseline="0" dirty="0">
                <a:latin typeface="Arial" pitchFamily="34" charset="0"/>
                <a:sym typeface="Rockwell Extra Bold" pitchFamily="18" charset="0"/>
              </a:rPr>
              <a:t>NY STATE: SWITCH FEBRUARY TO APRIL ACT.</a:t>
            </a:r>
          </a:p>
          <a:p>
            <a:pPr marL="266700" indent="-228600" eaLnBrk="1" hangingPunct="1"/>
            <a:endParaRPr lang="en-US" sz="1800" baseline="0" dirty="0">
              <a:latin typeface="Arial" pitchFamily="34" charset="0"/>
              <a:sym typeface="Rockwell Extra Bold" pitchFamily="18" charset="0"/>
            </a:endParaRPr>
          </a:p>
          <a:p>
            <a:r>
              <a:rPr lang="en-US" sz="800" dirty="0"/>
              <a:t>One of the most common questions we at The Princeton Review get is, “When should I take the test?”  Our answer is: you should take the test when you’re prepared for the test,  When you’ve studied in earnest and when you’re 100% ready for the test. </a:t>
            </a:r>
          </a:p>
          <a:p>
            <a:endParaRPr lang="en-US" sz="800" dirty="0"/>
          </a:p>
          <a:p>
            <a:r>
              <a:rPr lang="en-US" sz="800" dirty="0"/>
              <a:t>The ACT is given 6 times per year (except in NY where it’s not given in February) and the SAT is historically given seven times a year. 2017 will be a bit different though. In 2017, the SAT will be administered eight times.  It’s going to be administered for its last January administration this January.  And College Board is adding an August administration date.  </a:t>
            </a:r>
          </a:p>
          <a:p>
            <a:pPr defTabSz="466618">
              <a:defRPr/>
            </a:pPr>
            <a:endParaRPr lang="en-US" sz="800" dirty="0"/>
          </a:p>
          <a:p>
            <a:r>
              <a:rPr lang="en-US" sz="800" dirty="0"/>
              <a:t>For sophomores, we recommend</a:t>
            </a:r>
            <a:r>
              <a:rPr lang="en-US" sz="800" baseline="0" dirty="0"/>
              <a:t> that you begin preparing for these exams in earnest, the summer between sophomore and junior year.  </a:t>
            </a:r>
            <a:r>
              <a:rPr lang="en-US" sz="800" dirty="0"/>
              <a:t>In 2017, you’ll have the opportunity to take the SAT in August, which is a big win for you!  You’ll have much more time in the summer to prepare for the SAT, and traditionally, when students prepared for the SAT in the summer, they had to wait until October to take the test.  Not anymore.  You can take the August SAT and be done prepping and you’ll have one test under your belt before school starts.   </a:t>
            </a:r>
            <a:r>
              <a:rPr lang="en-US" sz="800" b="1" dirty="0">
                <a:sym typeface="Wingdings" panose="05000000000000000000" pitchFamily="2" charset="2"/>
              </a:rPr>
              <a:t>  </a:t>
            </a:r>
            <a:r>
              <a:rPr lang="en-US" sz="800" b="1" dirty="0"/>
              <a:t>(IF YOUR SCHOOLS GO BACK IN AUGUST, CHANGE THIS MESSAGE A BIT). </a:t>
            </a:r>
            <a:r>
              <a:rPr lang="en-US" sz="800" b="0" dirty="0"/>
              <a:t>Y</a:t>
            </a:r>
            <a:r>
              <a:rPr lang="en-US" sz="800" b="0" baseline="0" dirty="0"/>
              <a:t>o</a:t>
            </a:r>
            <a:r>
              <a:rPr lang="en-US" sz="800" baseline="0" dirty="0"/>
              <a:t>u’ll get one out </a:t>
            </a:r>
            <a:r>
              <a:rPr lang="en-US" sz="800" dirty="0"/>
              <a:t>of the way so that you may start your junior year off without having to add in test preparation on top of all the academics.  </a:t>
            </a:r>
          </a:p>
          <a:p>
            <a:endParaRPr lang="en-US" sz="800" dirty="0"/>
          </a:p>
          <a:p>
            <a:pPr marL="266700" indent="-228600" eaLnBrk="1" hangingPunct="1"/>
            <a:endParaRPr lang="en-US" sz="1800" dirty="0">
              <a:latin typeface="Arial" pitchFamily="34" charset="0"/>
              <a:sym typeface="Rockwell Extra Bold" pitchFamily="18" charset="0"/>
            </a:endParaRPr>
          </a:p>
        </p:txBody>
      </p:sp>
    </p:spTree>
    <p:extLst>
      <p:ext uri="{BB962C8B-B14F-4D97-AF65-F5344CB8AC3E}">
        <p14:creationId xmlns:p14="http://schemas.microsoft.com/office/powerpoint/2010/main" val="452744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685800" y="1143000"/>
            <a:ext cx="5486400" cy="3086100"/>
          </a:xfrm>
          <a:prstGeom prst="rect">
            <a:avLst/>
          </a:prstGeom>
          <a:ln/>
        </p:spPr>
      </p:sp>
      <p:sp>
        <p:nvSpPr>
          <p:cNvPr id="102403" name="Rectangle 3"/>
          <p:cNvSpPr>
            <a:spLocks noGrp="1" noChangeArrowheads="1"/>
          </p:cNvSpPr>
          <p:nvPr>
            <p:ph type="body" idx="1"/>
          </p:nvPr>
        </p:nvSpPr>
        <p:spPr>
          <a:xfrm>
            <a:off x="685800" y="4400550"/>
            <a:ext cx="5486400" cy="3600450"/>
          </a:xfrm>
          <a:prstGeom prst="rect">
            <a:avLst/>
          </a:prstGeom>
          <a:noFill/>
          <a:ln/>
        </p:spPr>
        <p:txBody>
          <a:bodyPr/>
          <a:lstStyle/>
          <a:p>
            <a:pPr marL="266700" indent="-228600" eaLnBrk="1" hangingPunct="1"/>
            <a:r>
              <a:rPr lang="en-US" sz="1800" dirty="0">
                <a:latin typeface="Arial" pitchFamily="34" charset="0"/>
                <a:sym typeface="Rockwell Extra Bold" pitchFamily="18" charset="0"/>
              </a:rPr>
              <a:t>Start planning early</a:t>
            </a:r>
            <a:r>
              <a:rPr lang="en-US" sz="1800" baseline="0" dirty="0">
                <a:latin typeface="Arial" pitchFamily="34" charset="0"/>
                <a:sym typeface="Rockwell Extra Bold" pitchFamily="18" charset="0"/>
              </a:rPr>
              <a:t>.  Choose a test and begin to prepare for that test.  Switch tests if necessary and wanted. WALK THROUGH THIS TIMELINE, ADDRESS AP EXAMS IN MAY – we want to avoid May if possible.</a:t>
            </a:r>
          </a:p>
          <a:p>
            <a:pPr marL="266700" indent="-228600" eaLnBrk="1" hangingPunct="1"/>
            <a:endParaRPr lang="en-US" sz="1800" baseline="0" dirty="0">
              <a:latin typeface="Arial" pitchFamily="34" charset="0"/>
              <a:sym typeface="Rockwell Extra Bold" pitchFamily="18" charset="0"/>
            </a:endParaRPr>
          </a:p>
          <a:p>
            <a:pPr marL="266700" indent="-228600" eaLnBrk="1" hangingPunct="1"/>
            <a:r>
              <a:rPr lang="en-US" sz="1800" baseline="0" dirty="0">
                <a:latin typeface="Arial" pitchFamily="34" charset="0"/>
                <a:sym typeface="Rockwell Extra Bold" pitchFamily="18" charset="0"/>
              </a:rPr>
              <a:t>NY STATE: SWITCH FEB to DECEMBER AND KEEP APRIL.</a:t>
            </a:r>
          </a:p>
          <a:p>
            <a:pPr marL="266700" indent="-228600" eaLnBrk="1" hangingPunct="1"/>
            <a:endParaRPr lang="en-US" sz="1800" baseline="0" dirty="0">
              <a:latin typeface="Arial" pitchFamily="34" charset="0"/>
              <a:sym typeface="Rockwell Extra Bold" pitchFamily="18" charset="0"/>
            </a:endParaRPr>
          </a:p>
          <a:p>
            <a:r>
              <a:rPr lang="en-US" sz="800" dirty="0"/>
              <a:t>One of the most common questions we at The Princeton Review get is, “When should I take the test?”  Our answer is: you should take the test when you’re prepared for the test,  When you’ve studied in earnest and when you’re 100% ready for the test. </a:t>
            </a:r>
          </a:p>
          <a:p>
            <a:endParaRPr lang="en-US" sz="800" dirty="0"/>
          </a:p>
          <a:p>
            <a:r>
              <a:rPr lang="en-US" sz="800" dirty="0"/>
              <a:t>The ACT is given 6 times per year (except in NY where it’s not given in February) and the SAT is historically given seven times a year. 2017 will be a bit different though. In 2017, the SAT will be administered eight times.  It’s going to be administered for its last January administration this January.  And College Board is adding an August administration date.  This is great news for</a:t>
            </a:r>
            <a:r>
              <a:rPr lang="en-US" sz="800" baseline="0" dirty="0"/>
              <a:t> both sophomores (who will be rising juniors in the summer of 2017) and juniors (who will be rising seniors in the summer of 2017).</a:t>
            </a:r>
            <a:endParaRPr lang="en-US" sz="800" dirty="0"/>
          </a:p>
          <a:p>
            <a:endParaRPr lang="en-US" sz="800" dirty="0"/>
          </a:p>
          <a:p>
            <a:pPr defTabSz="466618">
              <a:defRPr/>
            </a:pPr>
            <a:r>
              <a:rPr lang="en-US" sz="800" dirty="0"/>
              <a:t>For juniors, we always recommend that you start your preparation as early as possible in your junior year.  Some of you juniors may have already prepared for one or both of these tests this summer, and you’ll take one or more fall exams.  Some of you may have already taken</a:t>
            </a:r>
            <a:r>
              <a:rPr lang="en-US" sz="800" baseline="0" dirty="0"/>
              <a:t> an SAT or ACT!  </a:t>
            </a:r>
            <a:r>
              <a:rPr lang="en-US" sz="800" dirty="0"/>
              <a:t> Some of you are not sure when to get started…but believe me, the spring of your junior year gets absolutely crazy with exams and if you’re takin APs you should not even consider taking the SAT in May.   If you’re a junior, we recommend you start preparing and taking these tests EARLY, which means NOW. Find a time frame that allows you to be the most successful in terms of preparing properly without being too busy. You should consider preparing this fall and taking a fall or winter exam, so you can focus on your studies and extracurricular</a:t>
            </a:r>
            <a:r>
              <a:rPr lang="en-US" sz="800" baseline="0" dirty="0"/>
              <a:t> activities</a:t>
            </a:r>
            <a:r>
              <a:rPr lang="en-US" sz="800" dirty="0"/>
              <a:t> in the spring.</a:t>
            </a:r>
          </a:p>
          <a:p>
            <a:endParaRPr lang="en-US" sz="800" dirty="0"/>
          </a:p>
        </p:txBody>
      </p:sp>
    </p:spTree>
    <p:extLst>
      <p:ext uri="{BB962C8B-B14F-4D97-AF65-F5344CB8AC3E}">
        <p14:creationId xmlns:p14="http://schemas.microsoft.com/office/powerpoint/2010/main" val="1696200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aseline="0" dirty="0"/>
              <a:t>We’ve spent a lot of time talking about the ACT and the SAT, and it’s just one piece of the puzzle.  Getting into the school of your dreams includes three key elements:</a:t>
            </a:r>
          </a:p>
          <a:p>
            <a:pPr>
              <a:buFontTx/>
              <a:buNone/>
            </a:pPr>
            <a:endParaRPr lang="en-US" b="0" u="none" dirty="0"/>
          </a:p>
          <a:p>
            <a:pPr marL="0" indent="0">
              <a:buFontTx/>
              <a:buNone/>
            </a:pPr>
            <a:r>
              <a:rPr lang="en-US" b="0" u="none" dirty="0"/>
              <a:t>Great grades and great applications play a role, too.  I'm</a:t>
            </a:r>
            <a:r>
              <a:rPr lang="en-US" b="0" u="none" baseline="0" dirty="0"/>
              <a:t> going to spend some time talking to you about how we can help you strengthen each part of your application.</a:t>
            </a:r>
            <a:endParaRPr lang="en-US" b="0" u="none" dirty="0"/>
          </a:p>
          <a:p>
            <a:endParaRPr lang="en-US" b="0" u="none" dirty="0"/>
          </a:p>
          <a:p>
            <a:pPr defTabSz="466618">
              <a:defRPr/>
            </a:pPr>
            <a:r>
              <a:rPr lang="en-US" dirty="0"/>
              <a:t>It’s not one or the other – it’s all three working together</a:t>
            </a:r>
          </a:p>
          <a:p>
            <a:pPr marL="233309" indent="-233309" defTabSz="466618">
              <a:buFontTx/>
              <a:buAutoNum type="arabicPeriod"/>
              <a:defRPr/>
            </a:pPr>
            <a:endParaRPr lang="en-US" b="1" u="sng" dirty="0"/>
          </a:p>
          <a:p>
            <a:endParaRPr lang="en-US" dirty="0"/>
          </a:p>
        </p:txBody>
      </p:sp>
    </p:spTree>
    <p:extLst>
      <p:ext uri="{BB962C8B-B14F-4D97-AF65-F5344CB8AC3E}">
        <p14:creationId xmlns:p14="http://schemas.microsoft.com/office/powerpoint/2010/main" val="4005740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dirty="0"/>
              <a:t>We’re with you all the way with our test preparation programs.  The Princeton Review has been helping students improve standardized test scores for more than 30 years.  Taking these tests require skill, and it’s something you can learn.   We’ve got options for every budget and every schedule, from an online self-paced program to one-on-one private tutoring.</a:t>
            </a:r>
          </a:p>
          <a:p>
            <a:endParaRPr lang="en-US" dirty="0"/>
          </a:p>
          <a:p>
            <a:pPr defTabSz="466618">
              <a:defRPr/>
            </a:pPr>
            <a:r>
              <a:rPr lang="en-US" dirty="0"/>
              <a:t>The two pictures you see here were taken from video lessons on The Princeton Review Online Student Portal.  Your online student portal is filled with additional tests and drills for you to practice outside of your class.   These are actual teachers, teaching real lessons, who walk you through concepts.  This is just one part of the Online Student Portal, which you get as part of being part of The Princeton Review family.</a:t>
            </a:r>
          </a:p>
        </p:txBody>
      </p:sp>
    </p:spTree>
    <p:extLst>
      <p:ext uri="{BB962C8B-B14F-4D97-AF65-F5344CB8AC3E}">
        <p14:creationId xmlns:p14="http://schemas.microsoft.com/office/powerpoint/2010/main" val="264744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r>
              <a:rPr lang="en-US" dirty="0"/>
              <a:t>You’ll be able to track your tests and improvement by using our Online Student Portal,</a:t>
            </a:r>
            <a:r>
              <a:rPr lang="en-US" baseline="0" dirty="0"/>
              <a:t> which provides personalized recommendations that show you where to focus your attention to efficiently manage your time and maximize your score potential</a:t>
            </a:r>
            <a:endParaRPr lang="en-US" dirty="0"/>
          </a:p>
          <a:p>
            <a:pPr defTabSz="466618">
              <a:defRPr/>
            </a:pPr>
            <a:endParaRPr lang="en-US" dirty="0"/>
          </a:p>
        </p:txBody>
      </p:sp>
      <p:sp>
        <p:nvSpPr>
          <p:cNvPr id="4" name="Slide Number Placeholder 3"/>
          <p:cNvSpPr>
            <a:spLocks noGrp="1"/>
          </p:cNvSpPr>
          <p:nvPr>
            <p:ph type="sldNum" sz="quarter" idx="10"/>
          </p:nvPr>
        </p:nvSpPr>
        <p:spPr>
          <a:xfrm>
            <a:off x="3978132" y="8842029"/>
            <a:ext cx="3043343" cy="465455"/>
          </a:xfrm>
          <a:prstGeom prst="rect">
            <a:avLst/>
          </a:prstGeom>
        </p:spPr>
        <p:txBody>
          <a:bodyPr/>
          <a:lstStyle/>
          <a:p>
            <a:fld id="{8C267034-CD0B-9B44-BFCF-F7F6567D54B6}" type="slidenum">
              <a:rPr lang="en-US" smtClean="0"/>
              <a:pPr/>
              <a:t>30</a:t>
            </a:fld>
            <a:endParaRPr lang="en-US" dirty="0"/>
          </a:p>
        </p:txBody>
      </p:sp>
    </p:spTree>
    <p:extLst>
      <p:ext uri="{BB962C8B-B14F-4D97-AF65-F5344CB8AC3E}">
        <p14:creationId xmlns:p14="http://schemas.microsoft.com/office/powerpoint/2010/main" val="310840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sz="800" dirty="0">
                <a:solidFill>
                  <a:srgbClr val="000000"/>
                </a:solidFill>
                <a:effectLst>
                  <a:outerShdw blurRad="38100" dist="38100" dir="2700000" algn="tl">
                    <a:srgbClr val="000000">
                      <a:alpha val="43137"/>
                    </a:srgbClr>
                  </a:outerShdw>
                </a:effectLst>
                <a:latin typeface="Arial Black" pitchFamily="34" charset="0"/>
                <a:cs typeface="Arial" pitchFamily="34" charset="0"/>
                <a:sym typeface="Arial" pitchFamily="34" charset="0"/>
              </a:rPr>
              <a:t>Admission tests provide broad comparative information to colleges. </a:t>
            </a:r>
            <a:r>
              <a:rPr lang="en-US" dirty="0"/>
              <a:t>Admissions tests</a:t>
            </a:r>
            <a:r>
              <a:rPr lang="en-US" baseline="0" dirty="0"/>
              <a:t> for colleges are kind of like clothing on your first date.  It gives a quick picture of the person. It’s not 100% accurate, but it is a point of view. The better that initial impression, the better chance you have. </a:t>
            </a:r>
          </a:p>
          <a:p>
            <a:endParaRPr lang="en-US" baseline="0" dirty="0"/>
          </a:p>
          <a:p>
            <a:r>
              <a:rPr lang="en-US" baseline="0" dirty="0"/>
              <a:t>The SAT is offered 7 times a year however in 2017, it’ll be offered 8 times a year because they’re offering it in August, for the first time ever.  And, in January 2017, it’s the last time the SAT will be offered in January. So for 2017 only, the SAT will be offered 8 times, not 7.  It costs </a:t>
            </a:r>
            <a:r>
              <a:rPr lang="en-US" dirty="0"/>
              <a:t>$43 to take, with the Essay (which we recommend) costs $54.50.</a:t>
            </a:r>
            <a:endParaRPr lang="en-US" baseline="0" dirty="0"/>
          </a:p>
          <a:p>
            <a:endParaRPr lang="en-US" baseline="0" dirty="0"/>
          </a:p>
          <a:p>
            <a:r>
              <a:rPr lang="en-US" baseline="0" dirty="0"/>
              <a:t>The duration is 3 hours, 50 minutes with the essay, which we highly recommend you taking.  We’ll talk more about the essay later on.</a:t>
            </a:r>
          </a:p>
          <a:p>
            <a:endParaRPr lang="en-US" dirty="0"/>
          </a:p>
          <a:p>
            <a:r>
              <a:rPr lang="en-US" dirty="0"/>
              <a:t>Go</a:t>
            </a:r>
            <a:r>
              <a:rPr lang="en-US" baseline="0" dirty="0"/>
              <a:t> through sections, cost and score range.</a:t>
            </a:r>
          </a:p>
          <a:p>
            <a:endParaRPr lang="en-US" baseline="0" dirty="0"/>
          </a:p>
          <a:p>
            <a:r>
              <a:rPr lang="en-US" baseline="0" dirty="0"/>
              <a:t>The average score is a 1090.  This number was taken from the last reported mean, concorded to a new score.  </a:t>
            </a:r>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Mean scores were:  CR 495  M 511  W 484. When we put that into the</a:t>
            </a:r>
            <a:r>
              <a:rPr lang="en-US" sz="800" kern="1200" baseline="0" dirty="0">
                <a:solidFill>
                  <a:schemeClr val="tx1"/>
                </a:solidFill>
                <a:effectLst/>
                <a:latin typeface="+mn-lt"/>
                <a:ea typeface="+mn-ea"/>
                <a:cs typeface="+mn-cs"/>
              </a:rPr>
              <a:t> college Board</a:t>
            </a:r>
            <a:r>
              <a:rPr lang="en-US" sz="800" kern="1200" dirty="0">
                <a:solidFill>
                  <a:schemeClr val="tx1"/>
                </a:solidFill>
                <a:effectLst/>
                <a:latin typeface="+mn-lt"/>
                <a:ea typeface="+mn-ea"/>
                <a:cs typeface="+mn-cs"/>
              </a:rPr>
              <a:t> score converter (using 500, 510, 480)…the converted score is 1090 (EBRW = 550 and Math = 540).</a:t>
            </a:r>
            <a:r>
              <a:rPr lang="en-US" baseline="0" dirty="0"/>
              <a:t> </a:t>
            </a:r>
            <a:endParaRPr lang="en-US" dirty="0"/>
          </a:p>
          <a:p>
            <a:endParaRPr lang="en-US" b="0" dirty="0"/>
          </a:p>
          <a:p>
            <a:r>
              <a:rPr lang="en-US" b="0" dirty="0"/>
              <a:t>(TAKEN FROM OUR WEBSITE - talk about the ACT the</a:t>
            </a:r>
            <a:r>
              <a:rPr lang="en-US" b="0" baseline="0" dirty="0"/>
              <a:t> way you always talk about it to families</a:t>
            </a:r>
            <a:r>
              <a:rPr lang="en-US" b="0" dirty="0"/>
              <a:t>)</a:t>
            </a:r>
          </a:p>
          <a:p>
            <a:endParaRPr lang="en-US" b="1" dirty="0"/>
          </a:p>
          <a:p>
            <a:r>
              <a:rPr lang="en-US" b="1" dirty="0"/>
              <a:t>What is the ACT and why is it important?</a:t>
            </a:r>
          </a:p>
          <a:p>
            <a:r>
              <a:rPr lang="en-US" dirty="0"/>
              <a:t>Created by ACT Inc., the ACT is an entrance exam used by most colleges and universities to make admissions decisions. The idea (in theory, at least) is to provide colleges with one common criterion that can be used to compare all applicants. The weight placed on ACT scores varies from school to school. Other important factors that schools consider in their admissions decisions are your high school GPA, academic transcripts, letters of recommendation, interviews and personal essays. For more specific information on the importance of ACT scores at the schools you're interested in, contact the admissions offices directly.</a:t>
            </a:r>
          </a:p>
          <a:p>
            <a:r>
              <a:rPr lang="en-US" dirty="0"/>
              <a:t>The ACT is offered nationally every year in September, October, December, February</a:t>
            </a:r>
            <a:r>
              <a:rPr lang="en-US" baseline="0" dirty="0"/>
              <a:t> (not in NY)</a:t>
            </a:r>
            <a:r>
              <a:rPr lang="en-US" dirty="0"/>
              <a:t>, April and June.  It’s 3 hours if</a:t>
            </a:r>
            <a:r>
              <a:rPr lang="en-US" baseline="0" dirty="0"/>
              <a:t> you take it without the essay, and 3 hours and 40 mins with the essay.  We HIGHLY RECOMMEND that students take the ACT with essay.   The reason for this is if you end up applying to a school that requires you to take the ACT with essay, and you take it without the essay, you will need to take the ACT one more time with the essay in order to send that score to the college.    </a:t>
            </a:r>
          </a:p>
          <a:p>
            <a:r>
              <a:rPr lang="en-US" baseline="0" dirty="0"/>
              <a:t>The cost is $34 (without essay) and $49.50 (with essay). </a:t>
            </a:r>
          </a:p>
          <a:p>
            <a:endParaRPr lang="en-US" baseline="0" dirty="0"/>
          </a:p>
          <a:p>
            <a:r>
              <a:rPr lang="en-US" baseline="0" dirty="0"/>
              <a:t>The score range is 1-36 and the national average is 21.</a:t>
            </a:r>
            <a:endParaRPr lang="en-US" dirty="0"/>
          </a:p>
          <a:p>
            <a:r>
              <a:rPr lang="en-US" b="1" dirty="0"/>
              <a:t>What specifically does the ACT test?</a:t>
            </a:r>
          </a:p>
          <a:p>
            <a:r>
              <a:rPr lang="en-US" dirty="0"/>
              <a:t>The ACT has four sections: English, Reading, Math and Science, as well as an optional 40-minute writing test. Some schools may require the writing test, so be sure to ask before you take it. </a:t>
            </a:r>
          </a:p>
          <a:p>
            <a:endParaRPr lang="en-US" dirty="0"/>
          </a:p>
          <a:p>
            <a:endParaRPr lang="en-US" b="0" dirty="0"/>
          </a:p>
          <a:p>
            <a:endParaRPr lang="en-US" b="0" dirty="0"/>
          </a:p>
        </p:txBody>
      </p:sp>
    </p:spTree>
    <p:extLst>
      <p:ext uri="{BB962C8B-B14F-4D97-AF65-F5344CB8AC3E}">
        <p14:creationId xmlns:p14="http://schemas.microsoft.com/office/powerpoint/2010/main" val="909448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There are lots of</a:t>
            </a:r>
            <a:r>
              <a:rPr lang="en-US" baseline="0" dirty="0"/>
              <a:t> free practice tools available in the marketplace that are great. But there is a difference between practice and preparation.</a:t>
            </a:r>
          </a:p>
          <a:p>
            <a:endParaRPr lang="en-US" baseline="0" dirty="0"/>
          </a:p>
          <a:p>
            <a:r>
              <a:rPr lang="en-US" dirty="0"/>
              <a:t>It’s about the investment you put in and what you get out</a:t>
            </a:r>
            <a:r>
              <a:rPr lang="en-US" baseline="0" dirty="0"/>
              <a:t> of your program – and the investment does not need to be significant. Take our self paced program for example.</a:t>
            </a:r>
          </a:p>
          <a:p>
            <a:endParaRPr lang="en-US" baseline="0" dirty="0"/>
          </a:p>
          <a:p>
            <a:r>
              <a:rPr lang="en-US" baseline="0" dirty="0"/>
              <a:t>When you look at self paced vs Khan:</a:t>
            </a:r>
          </a:p>
          <a:p>
            <a:pPr marL="171450" indent="-171450">
              <a:buFontTx/>
              <a:buChar char="-"/>
            </a:pPr>
            <a:r>
              <a:rPr lang="en-US" baseline="0" dirty="0"/>
              <a:t>We both offer tons of practice questions, </a:t>
            </a:r>
          </a:p>
          <a:p>
            <a:pPr marL="171450" indent="-171450">
              <a:buFontTx/>
              <a:buChar char="-"/>
            </a:pPr>
            <a:r>
              <a:rPr lang="en-US" baseline="0" dirty="0"/>
              <a:t>We both offer video lessons, but there is a difference in how they are presented. In Khan’s video, you see the problem or hear a full passage and watch him work through the details to get to the right answer. The videos can be a bit long, and are honestly a bit dry. At TPR, we have short 3-5 minute videos where our instructors teach you to crack the problem in a fun and engaging way, while applying strategies to get to the right answer faster.</a:t>
            </a:r>
          </a:p>
          <a:p>
            <a:pPr marL="171450" indent="-171450">
              <a:buFontTx/>
              <a:buChar char="-"/>
            </a:pPr>
            <a:r>
              <a:rPr lang="en-US" sz="800" kern="1200" dirty="0">
                <a:solidFill>
                  <a:schemeClr val="tx1"/>
                </a:solidFill>
                <a:effectLst/>
                <a:latin typeface="+mn-lt"/>
                <a:ea typeface="+mn-ea"/>
                <a:cs typeface="+mn-cs"/>
              </a:rPr>
              <a:t>In addition to teaching you the content, we focus on teaching you the strategies to maximize your score improvement. As we discussed earlier, this test is coachable, and strategies are a key component.  It’s not enough to just know the</a:t>
            </a:r>
            <a:r>
              <a:rPr lang="en-US" sz="800" kern="1200" baseline="0" dirty="0">
                <a:solidFill>
                  <a:schemeClr val="tx1"/>
                </a:solidFill>
                <a:effectLst/>
                <a:latin typeface="+mn-lt"/>
                <a:ea typeface="+mn-ea"/>
                <a:cs typeface="+mn-cs"/>
              </a:rPr>
              <a:t> content.  </a:t>
            </a:r>
            <a:r>
              <a:rPr lang="en-US" sz="800" b="0" kern="1200" baseline="0" dirty="0">
                <a:solidFill>
                  <a:schemeClr val="tx1"/>
                </a:solidFill>
                <a:effectLst/>
                <a:latin typeface="+mn-lt"/>
                <a:ea typeface="+mn-ea"/>
                <a:cs typeface="+mn-cs"/>
              </a:rPr>
              <a:t>What is equally important is to have strategies like pacing – remember earlier I showed you that you can get more points by answering fewer questions? That’s an important strategy that students need to know.  We teach you many valuable strategies while </a:t>
            </a:r>
            <a:r>
              <a:rPr lang="en-US" sz="800" kern="1200" dirty="0">
                <a:solidFill>
                  <a:schemeClr val="tx1"/>
                </a:solidFill>
                <a:effectLst/>
                <a:latin typeface="+mn-lt"/>
                <a:ea typeface="+mn-ea"/>
                <a:cs typeface="+mn-cs"/>
              </a:rPr>
              <a:t>Kahn primarily focuses their attention on the content. Content</a:t>
            </a:r>
            <a:r>
              <a:rPr lang="en-US" sz="800" kern="1200" baseline="0" dirty="0">
                <a:solidFill>
                  <a:schemeClr val="tx1"/>
                </a:solidFill>
                <a:effectLst/>
                <a:latin typeface="+mn-lt"/>
                <a:ea typeface="+mn-ea"/>
                <a:cs typeface="+mn-cs"/>
              </a:rPr>
              <a:t> can be helpful but without strategy to go along with it, it’s not as efficient. </a:t>
            </a:r>
          </a:p>
          <a:p>
            <a:pPr marL="171450" indent="-171450">
              <a:buFontTx/>
              <a:buChar char="-"/>
            </a:pPr>
            <a:r>
              <a:rPr lang="en-US" baseline="0" dirty="0"/>
              <a:t>We also have a recommendation engine as part of our online student portal, which tracks your performance as you advance through the class and provides personalized recommendations on where to focus your attention to ensure on score maximizing opportunities.  </a:t>
            </a:r>
          </a:p>
          <a:p>
            <a:pPr marL="171450" indent="-171450">
              <a:buFontTx/>
              <a:buChar char="-"/>
            </a:pPr>
            <a:endParaRPr lang="en-US" baseline="0" dirty="0"/>
          </a:p>
          <a:p>
            <a:r>
              <a:rPr lang="en-US" sz="546" b="1" u="sng" kern="1200" dirty="0">
                <a:solidFill>
                  <a:schemeClr val="tx1"/>
                </a:solidFill>
                <a:effectLst/>
                <a:latin typeface="+mn-lt"/>
                <a:ea typeface="+mn-ea"/>
                <a:cs typeface="+mn-cs"/>
              </a:rPr>
              <a:t>THE DIFFERENCES BETWEEN OUR RECOMMENDATION ENGINE AND KHAN’S “PERSONALIZED RECOMMENDATIONS”:</a:t>
            </a:r>
            <a:endParaRPr lang="en-US" sz="546" kern="1200" dirty="0">
              <a:solidFill>
                <a:schemeClr val="tx1"/>
              </a:solidFill>
              <a:effectLst/>
              <a:latin typeface="+mn-lt"/>
              <a:ea typeface="+mn-ea"/>
              <a:cs typeface="+mn-cs"/>
            </a:endParaRPr>
          </a:p>
          <a:p>
            <a:r>
              <a:rPr lang="en-US" sz="546" kern="1200" dirty="0">
                <a:solidFill>
                  <a:schemeClr val="tx1"/>
                </a:solidFill>
                <a:effectLst/>
                <a:latin typeface="+mn-lt"/>
                <a:ea typeface="+mn-ea"/>
                <a:cs typeface="+mn-cs"/>
              </a:rPr>
              <a:t>Khan’s recommendations are based on connecting the student account to collegeboard.org to import/see real test scores, and diagnostic quizzes.  Those recommendations then drive students to drills.  </a:t>
            </a:r>
          </a:p>
          <a:p>
            <a:r>
              <a:rPr lang="en-US" sz="546" kern="1200" dirty="0">
                <a:solidFill>
                  <a:schemeClr val="tx1"/>
                </a:solidFill>
                <a:effectLst/>
                <a:latin typeface="+mn-lt"/>
                <a:ea typeface="+mn-ea"/>
                <a:cs typeface="+mn-cs"/>
              </a:rPr>
              <a:t> </a:t>
            </a:r>
          </a:p>
          <a:p>
            <a:r>
              <a:rPr lang="en-US" sz="546" kern="1200" dirty="0">
                <a:solidFill>
                  <a:schemeClr val="tx1"/>
                </a:solidFill>
                <a:effectLst/>
                <a:latin typeface="+mn-lt"/>
                <a:ea typeface="+mn-ea"/>
                <a:cs typeface="+mn-cs"/>
              </a:rPr>
              <a:t>TPR’s RE is based on either a full-length test, or, failing that, a mini diagnostic.  It’s also based on all new input from assessments as students go—every test or drill they take will immediately inform/sharpen our recommendations. </a:t>
            </a:r>
          </a:p>
          <a:p>
            <a:r>
              <a:rPr lang="en-US" sz="546" kern="1200" dirty="0">
                <a:solidFill>
                  <a:schemeClr val="tx1"/>
                </a:solidFill>
                <a:effectLst/>
                <a:latin typeface="+mn-lt"/>
                <a:ea typeface="+mn-ea"/>
                <a:cs typeface="+mn-cs"/>
              </a:rPr>
              <a:t> </a:t>
            </a:r>
          </a:p>
          <a:p>
            <a:r>
              <a:rPr lang="en-US" sz="546" kern="1200" dirty="0">
                <a:solidFill>
                  <a:schemeClr val="tx1"/>
                </a:solidFill>
                <a:effectLst/>
                <a:latin typeface="+mn-lt"/>
                <a:ea typeface="+mn-ea"/>
                <a:cs typeface="+mn-cs"/>
              </a:rPr>
              <a:t>Our RE then uses a proprietary algorithm to create a recommendation for learning and practice that factors in not just a student’s performance in a skill area, but also the relative importance of that skill to others.  </a:t>
            </a:r>
          </a:p>
          <a:p>
            <a:r>
              <a:rPr lang="en-US" sz="546" kern="1200" dirty="0">
                <a:solidFill>
                  <a:schemeClr val="tx1"/>
                </a:solidFill>
                <a:effectLst/>
                <a:latin typeface="+mn-lt"/>
                <a:ea typeface="+mn-ea"/>
                <a:cs typeface="+mn-cs"/>
              </a:rPr>
              <a:t> </a:t>
            </a:r>
          </a:p>
          <a:p>
            <a:r>
              <a:rPr lang="en-US" sz="546" kern="1200" dirty="0">
                <a:solidFill>
                  <a:schemeClr val="tx1"/>
                </a:solidFill>
                <a:effectLst/>
                <a:latin typeface="+mn-lt"/>
                <a:ea typeface="+mn-ea"/>
                <a:cs typeface="+mn-cs"/>
              </a:rPr>
              <a:t>It’s also worth noting that Khan appears to recommend ad infinitum, whereas we recommend exactly what the student needs to work on, and only those things. </a:t>
            </a:r>
          </a:p>
          <a:p>
            <a:r>
              <a:rPr lang="en-US" sz="546" kern="1200" dirty="0">
                <a:solidFill>
                  <a:schemeClr val="tx1"/>
                </a:solidFill>
                <a:effectLst/>
                <a:latin typeface="+mn-lt"/>
                <a:ea typeface="+mn-ea"/>
                <a:cs typeface="+mn-cs"/>
              </a:rPr>
              <a:t> </a:t>
            </a:r>
          </a:p>
          <a:p>
            <a:pPr marL="171450" indent="-171450">
              <a:buFontTx/>
              <a:buChar char="-"/>
            </a:pPr>
            <a:r>
              <a:rPr lang="en-US" baseline="0" dirty="0"/>
              <a:t>And finally, we exclusively offer 3 hours of live one-on-one help. Stuck on something? Just select chat with a teacher and we immediately connect you with a live teacher who will provide the individualized help you need to understand the concept.</a:t>
            </a:r>
            <a:endParaRPr lang="en-US" dirty="0"/>
          </a:p>
          <a:p>
            <a:endParaRPr dirty="0"/>
          </a:p>
        </p:txBody>
      </p:sp>
    </p:spTree>
    <p:extLst>
      <p:ext uri="{BB962C8B-B14F-4D97-AF65-F5344CB8AC3E}">
        <p14:creationId xmlns:p14="http://schemas.microsoft.com/office/powerpoint/2010/main" val="1465979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defTabSz="466618">
              <a:defRPr/>
            </a:pPr>
            <a:r>
              <a:rPr lang="en-US" dirty="0"/>
              <a:t>I want to talk a little bit more about earning great grades in high school.  You build your academic record over four years and EVERYONE in this room can benefit how The Princeton Review can help here.</a:t>
            </a:r>
          </a:p>
          <a:p>
            <a:pPr defTabSz="466618">
              <a:defRPr/>
            </a:pPr>
            <a:endParaRPr lang="en-US" dirty="0"/>
          </a:p>
          <a:p>
            <a:pPr defTabSz="466618">
              <a:defRPr/>
            </a:pPr>
            <a:r>
              <a:rPr lang="en-US" dirty="0"/>
              <a:t>What’s one of the most stressful things about High School, aside from the exams  Something that you agonize over each night? (WAIT FOR THE ANSWER)…..yes, it’s HOMEWORK.  “Homework Help” is something The Princeton Review has been helping students with for more than 18 years, and we’ve really revolutionized the way we work with students to help them improve their grades.  We offer real-time help to students who are struggling with homework, 24 hours a day, 7 days a week.   Picture this, parents: your child is struggling with a Calculus homework question at 10pm, and you have no clue what the difference is between limits, functions, derivatives or integrals.  Instead of listening to your agonizing child struggle, go to princetonreview.com sign up up for a free session!  Each night we help 5,000 students with their homework online and we guarantee that if you work with our tutors for at least two hours a month for three consecutive months, you will see an improvement in your grade in the subject we are helping you with.  It’s a no-brainer</a:t>
            </a:r>
            <a:r>
              <a:rPr lang="en-US" baseline="0" dirty="0"/>
              <a:t> so take advantage of your free session tonight as you’re doing homework!</a:t>
            </a:r>
            <a:endParaRPr lang="en-US" dirty="0"/>
          </a:p>
          <a:p>
            <a:endParaRPr lang="en-US" dirty="0"/>
          </a:p>
        </p:txBody>
      </p:sp>
    </p:spTree>
    <p:extLst>
      <p:ext uri="{BB962C8B-B14F-4D97-AF65-F5344CB8AC3E}">
        <p14:creationId xmlns:p14="http://schemas.microsoft.com/office/powerpoint/2010/main" val="1424064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defTabSz="466618">
              <a:defRPr/>
            </a:pPr>
            <a:r>
              <a:rPr lang="en-US" dirty="0"/>
              <a:t>Our program works and we have thousands of success stories across the country. Our goal is to help you get your highest score possible by teaching you the skills and strategies to score high on these tests.  We liken preparing for these tests to running a marathon - you wouldn’t wake up one morning and run 26.2 miles without the proper training.  You need to train for this test – it’s a test which requires endurance.  You don’t take four-hour exams in high school and you need to practice, practice, practice.  And our results speak for themselves (go through results).</a:t>
            </a:r>
          </a:p>
          <a:p>
            <a:pPr defTabSz="466618">
              <a:defRPr/>
            </a:pPr>
            <a:endParaRPr lang="en-US" dirty="0"/>
          </a:p>
          <a:p>
            <a:pPr defTabSz="466618">
              <a:defRPr/>
            </a:pPr>
            <a:r>
              <a:rPr lang="en-US" dirty="0"/>
              <a:t>Better yet, our program is guaranteed – if you work with us, we guarantee you’ll see a</a:t>
            </a:r>
            <a:r>
              <a:rPr lang="en-US" baseline="0" dirty="0"/>
              <a:t> score improvement or your money back.</a:t>
            </a:r>
            <a:endParaRPr lang="en-US" dirty="0"/>
          </a:p>
          <a:p>
            <a:endParaRPr dirty="0"/>
          </a:p>
        </p:txBody>
      </p:sp>
    </p:spTree>
    <p:extLst>
      <p:ext uri="{BB962C8B-B14F-4D97-AF65-F5344CB8AC3E}">
        <p14:creationId xmlns:p14="http://schemas.microsoft.com/office/powerpoint/2010/main" val="2739865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884103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US" dirty="0"/>
          </a:p>
        </p:txBody>
      </p:sp>
    </p:spTree>
    <p:extLst>
      <p:ext uri="{BB962C8B-B14F-4D97-AF65-F5344CB8AC3E}">
        <p14:creationId xmlns:p14="http://schemas.microsoft.com/office/powerpoint/2010/main" val="303671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Add what it does not measure?</a:t>
            </a:r>
            <a:r>
              <a:rPr lang="en-US" baseline="0" dirty="0"/>
              <a:t>  It’s debatable whether or not it tests what you’ve learned in high school. On one hand, it tests algebra, grammar, etc. On the other, it tests it in a way that’s less familiar to you and much less straight forward. It’s also aggressively timed.</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C267034-CD0B-9B44-BFCF-F7F6567D54B6}" type="slidenum">
              <a:rPr lang="en-US" smtClean="0"/>
              <a:pPr/>
              <a:t>4</a:t>
            </a:fld>
            <a:endParaRPr lang="en-US" dirty="0"/>
          </a:p>
        </p:txBody>
      </p:sp>
    </p:spTree>
    <p:extLst>
      <p:ext uri="{BB962C8B-B14F-4D97-AF65-F5344CB8AC3E}">
        <p14:creationId xmlns:p14="http://schemas.microsoft.com/office/powerpoint/2010/main" val="364005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US" dirty="0"/>
          </a:p>
        </p:txBody>
      </p:sp>
    </p:spTree>
    <p:extLst>
      <p:ext uri="{BB962C8B-B14F-4D97-AF65-F5344CB8AC3E}">
        <p14:creationId xmlns:p14="http://schemas.microsoft.com/office/powerpoint/2010/main" val="529760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dirty="0"/>
              <a:t>So as I mentioned previously, there are </a:t>
            </a:r>
            <a:r>
              <a:rPr lang="en-US" dirty="0" err="1"/>
              <a:t>geographica</a:t>
            </a:r>
            <a:r>
              <a:rPr lang="en-US" dirty="0"/>
              <a:t> preference based on the more SAT students on the coast and more ACT students in the middle of the country. </a:t>
            </a:r>
          </a:p>
        </p:txBody>
      </p:sp>
    </p:spTree>
    <p:extLst>
      <p:ext uri="{BB962C8B-B14F-4D97-AF65-F5344CB8AC3E}">
        <p14:creationId xmlns:p14="http://schemas.microsoft.com/office/powerpoint/2010/main" val="237169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dirty="0"/>
              <a:t>Let’s talk about what</a:t>
            </a:r>
            <a:r>
              <a:rPr lang="en-US" baseline="0" dirty="0"/>
              <a:t> is on these tests…..</a:t>
            </a:r>
            <a:endParaRPr lang="en-US" dirty="0"/>
          </a:p>
        </p:txBody>
      </p:sp>
    </p:spTree>
    <p:extLst>
      <p:ext uri="{BB962C8B-B14F-4D97-AF65-F5344CB8AC3E}">
        <p14:creationId xmlns:p14="http://schemas.microsoft.com/office/powerpoint/2010/main" val="194656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US" dirty="0"/>
          </a:p>
        </p:txBody>
      </p:sp>
    </p:spTree>
    <p:extLst>
      <p:ext uri="{BB962C8B-B14F-4D97-AF65-F5344CB8AC3E}">
        <p14:creationId xmlns:p14="http://schemas.microsoft.com/office/powerpoint/2010/main" val="2315956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lstStyle/>
          <a:p>
            <a:r>
              <a:rPr lang="en-US" b="0" i="0" dirty="0"/>
              <a:t>Go through</a:t>
            </a:r>
            <a:r>
              <a:rPr lang="en-US" b="0" i="0" baseline="0" dirty="0"/>
              <a:t> section-by-section. Be sure to address that the total time does not include breaks. </a:t>
            </a:r>
          </a:p>
          <a:p>
            <a:r>
              <a:rPr lang="en-US" b="0" i="0" baseline="0" dirty="0"/>
              <a:t>Talk here about how long the test is, and how most students have NEVER taken a test this long before. Stamina, strategy and skill are important.</a:t>
            </a:r>
            <a:endParaRPr lang="en-US" b="0" i="0" dirty="0"/>
          </a:p>
        </p:txBody>
      </p:sp>
      <p:sp>
        <p:nvSpPr>
          <p:cNvPr id="4" name="Slide Number Placeholder 3"/>
          <p:cNvSpPr>
            <a:spLocks noGrp="1"/>
          </p:cNvSpPr>
          <p:nvPr>
            <p:ph type="sldNum" sz="quarter" idx="10"/>
          </p:nvPr>
        </p:nvSpPr>
        <p:spPr>
          <a:xfrm>
            <a:off x="3978132" y="8842029"/>
            <a:ext cx="3043343" cy="465455"/>
          </a:xfrm>
          <a:prstGeom prst="rect">
            <a:avLst/>
          </a:prstGeom>
        </p:spPr>
        <p:txBody>
          <a:bodyPr/>
          <a:lstStyle/>
          <a:p>
            <a:fld id="{8C267034-CD0B-9B44-BFCF-F7F6567D54B6}" type="slidenum">
              <a:rPr lang="en-US" smtClean="0"/>
              <a:pPr/>
              <a:t>10</a:t>
            </a:fld>
            <a:endParaRPr lang="en-US" dirty="0"/>
          </a:p>
        </p:txBody>
      </p:sp>
    </p:spTree>
    <p:extLst>
      <p:ext uri="{BB962C8B-B14F-4D97-AF65-F5344CB8AC3E}">
        <p14:creationId xmlns:p14="http://schemas.microsoft.com/office/powerpoint/2010/main" val="2701274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4" name="Date Placeholder 3"/>
          <p:cNvSpPr>
            <a:spLocks noGrp="1"/>
          </p:cNvSpPr>
          <p:nvPr>
            <p:ph type="dt" sz="half" idx="11"/>
          </p:nvPr>
        </p:nvSpPr>
        <p:spPr>
          <a:xfrm>
            <a:off x="729386" y="2260249"/>
            <a:ext cx="342466" cy="272955"/>
          </a:xfrm>
        </p:spPr>
        <p:txBody>
          <a:bodyPr/>
          <a:lstStyle/>
          <a:p>
            <a:pPr marL="5776"/>
            <a:r>
              <a:rPr lang="en-US" spc="-11" dirty="0"/>
              <a:t>P</a:t>
            </a:r>
            <a:r>
              <a:rPr lang="en-US" spc="-5" dirty="0"/>
              <a:t>re</a:t>
            </a:r>
            <a:r>
              <a:rPr lang="en-US" dirty="0"/>
              <a:t>s</a:t>
            </a:r>
            <a:r>
              <a:rPr lang="en-US" spc="-5" dirty="0"/>
              <a:t>en</a:t>
            </a:r>
            <a:r>
              <a:rPr lang="en-US" spc="-9" dirty="0"/>
              <a:t>t</a:t>
            </a:r>
            <a:r>
              <a:rPr lang="en-US" dirty="0"/>
              <a:t>e</a:t>
            </a:r>
            <a:r>
              <a:rPr lang="en-US" spc="2" dirty="0"/>
              <a:t>d </a:t>
            </a:r>
            <a:r>
              <a:rPr lang="en-US" spc="-9" dirty="0"/>
              <a:t>b</a:t>
            </a:r>
            <a:r>
              <a:rPr lang="en-US" spc="-14" dirty="0"/>
              <a:t>y</a:t>
            </a:r>
            <a:r>
              <a:rPr lang="en-US" dirty="0"/>
              <a:t>:</a:t>
            </a:r>
            <a:r>
              <a:rPr lang="en-US" spc="2" dirty="0"/>
              <a:t> </a:t>
            </a:r>
            <a:r>
              <a:rPr lang="en-US" spc="16" dirty="0"/>
              <a:t>xx</a:t>
            </a:r>
            <a:r>
              <a:rPr lang="en-US" spc="2" dirty="0"/>
              <a:t>x </a:t>
            </a:r>
            <a:r>
              <a:rPr lang="en-US" spc="16" dirty="0"/>
              <a:t>xxx</a:t>
            </a:r>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
        <p:nvSpPr>
          <p:cNvPr id="8" name="Text Placeholder 14"/>
          <p:cNvSpPr>
            <a:spLocks noGrp="1"/>
          </p:cNvSpPr>
          <p:nvPr>
            <p:ph type="body" sz="quarter" idx="17" hasCustomPrompt="1"/>
          </p:nvPr>
        </p:nvSpPr>
        <p:spPr>
          <a:xfrm>
            <a:off x="2965496" y="1878634"/>
            <a:ext cx="3125018"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9" name="Picture Placeholder 6"/>
          <p:cNvSpPr>
            <a:spLocks noGrp="1"/>
          </p:cNvSpPr>
          <p:nvPr>
            <p:ph type="pic" sz="quarter" idx="18"/>
          </p:nvPr>
        </p:nvSpPr>
        <p:spPr>
          <a:xfrm>
            <a:off x="407925" y="1213675"/>
            <a:ext cx="2391419" cy="2709651"/>
          </a:xfrm>
          <a:prstGeom prst="rect">
            <a:avLst/>
          </a:prstGeom>
          <a:noFill/>
        </p:spPr>
        <p:txBody>
          <a:bodyPr/>
          <a:lstStyle>
            <a:lvl1pPr>
              <a:defRPr sz="2001">
                <a:solidFill>
                  <a:srgbClr val="FF0000"/>
                </a:solidFill>
              </a:defRPr>
            </a:lvl1pPr>
          </a:lstStyle>
          <a:p>
            <a:endParaRPr lang="en-US" dirty="0"/>
          </a:p>
        </p:txBody>
      </p:sp>
      <p:sp>
        <p:nvSpPr>
          <p:cNvPr id="11" name="Picture Placeholder 6"/>
          <p:cNvSpPr>
            <a:spLocks noGrp="1"/>
          </p:cNvSpPr>
          <p:nvPr>
            <p:ph type="pic" sz="quarter" idx="19"/>
          </p:nvPr>
        </p:nvSpPr>
        <p:spPr>
          <a:xfrm>
            <a:off x="6256667" y="1192150"/>
            <a:ext cx="2391419" cy="2709651"/>
          </a:xfrm>
          <a:prstGeom prst="rect">
            <a:avLst/>
          </a:prstGeom>
          <a:noFill/>
        </p:spPr>
        <p:txBody>
          <a:bodyPr/>
          <a:lstStyle>
            <a:lvl1pPr>
              <a:defRPr sz="2001">
                <a:solidFill>
                  <a:srgbClr val="FF0000"/>
                </a:solidFill>
              </a:defRPr>
            </a:lvl1pPr>
          </a:lstStyle>
          <a:p>
            <a:endParaRPr lang="en-US" dirty="0"/>
          </a:p>
        </p:txBody>
      </p:sp>
    </p:spTree>
    <p:extLst>
      <p:ext uri="{BB962C8B-B14F-4D97-AF65-F5344CB8AC3E}">
        <p14:creationId xmlns:p14="http://schemas.microsoft.com/office/powerpoint/2010/main" val="40290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4" name="Date Placeholder 3"/>
          <p:cNvSpPr>
            <a:spLocks noGrp="1"/>
          </p:cNvSpPr>
          <p:nvPr>
            <p:ph type="dt" sz="half" idx="11"/>
          </p:nvPr>
        </p:nvSpPr>
        <p:spPr>
          <a:xfrm>
            <a:off x="729386" y="2260249"/>
            <a:ext cx="342466" cy="272955"/>
          </a:xfrm>
          <a:noFill/>
          <a:ln>
            <a:noFill/>
          </a:ln>
        </p:spPr>
        <p:txBody>
          <a:bodyPr/>
          <a:lstStyle/>
          <a:p>
            <a:pPr marL="5776"/>
            <a:r>
              <a:rPr lang="en-US" spc="-11" dirty="0"/>
              <a:t>P</a:t>
            </a:r>
            <a:r>
              <a:rPr lang="en-US" spc="-5" dirty="0"/>
              <a:t>re</a:t>
            </a:r>
            <a:r>
              <a:rPr lang="en-US" dirty="0"/>
              <a:t>s</a:t>
            </a:r>
            <a:r>
              <a:rPr lang="en-US" spc="-5" dirty="0"/>
              <a:t>en</a:t>
            </a:r>
            <a:r>
              <a:rPr lang="en-US" spc="-9" dirty="0"/>
              <a:t>t</a:t>
            </a:r>
            <a:r>
              <a:rPr lang="en-US" dirty="0"/>
              <a:t>e</a:t>
            </a:r>
            <a:r>
              <a:rPr lang="en-US" spc="2" dirty="0"/>
              <a:t>d </a:t>
            </a:r>
            <a:r>
              <a:rPr lang="en-US" spc="-9" dirty="0"/>
              <a:t>b</a:t>
            </a:r>
            <a:r>
              <a:rPr lang="en-US" spc="-14" dirty="0"/>
              <a:t>y</a:t>
            </a:r>
            <a:r>
              <a:rPr lang="en-US" dirty="0"/>
              <a:t>:</a:t>
            </a:r>
            <a:r>
              <a:rPr lang="en-US" spc="2" dirty="0"/>
              <a:t> </a:t>
            </a:r>
            <a:r>
              <a:rPr lang="en-US" spc="16" dirty="0"/>
              <a:t>xx</a:t>
            </a:r>
            <a:r>
              <a:rPr lang="en-US" spc="2" dirty="0"/>
              <a:t>x </a:t>
            </a:r>
            <a:r>
              <a:rPr lang="en-US" spc="16" dirty="0"/>
              <a:t>xxx</a:t>
            </a:r>
          </a:p>
        </p:txBody>
      </p:sp>
      <p:graphicFrame>
        <p:nvGraphicFramePr>
          <p:cNvPr id="6" name="Table 5"/>
          <p:cNvGraphicFramePr>
            <a:graphicFrameLocks noGrp="1"/>
          </p:cNvGraphicFramePr>
          <p:nvPr userDrawn="1">
            <p:extLst>
              <p:ext uri="{D42A27DB-BD31-4B8C-83A1-F6EECF244321}">
                <p14:modId xmlns:p14="http://schemas.microsoft.com/office/powerpoint/2010/main" val="37487770"/>
              </p:ext>
            </p:extLst>
          </p:nvPr>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88579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4" name="Date Placeholder 3"/>
          <p:cNvSpPr>
            <a:spLocks noGrp="1"/>
          </p:cNvSpPr>
          <p:nvPr>
            <p:ph type="dt" sz="half" idx="11"/>
          </p:nvPr>
        </p:nvSpPr>
        <p:spPr>
          <a:xfrm>
            <a:off x="729386" y="2260249"/>
            <a:ext cx="342466" cy="272955"/>
          </a:xfrm>
        </p:spPr>
        <p:txBody>
          <a:bodyPr/>
          <a:lstStyle/>
          <a:p>
            <a:pPr marL="5776"/>
            <a:r>
              <a:rPr lang="en-US" spc="-11" dirty="0"/>
              <a:t>P</a:t>
            </a:r>
            <a:r>
              <a:rPr lang="en-US" spc="-5" dirty="0"/>
              <a:t>re</a:t>
            </a:r>
            <a:r>
              <a:rPr lang="en-US" dirty="0"/>
              <a:t>s</a:t>
            </a:r>
            <a:r>
              <a:rPr lang="en-US" spc="-5" dirty="0"/>
              <a:t>en</a:t>
            </a:r>
            <a:r>
              <a:rPr lang="en-US" spc="-9" dirty="0"/>
              <a:t>t</a:t>
            </a:r>
            <a:r>
              <a:rPr lang="en-US" dirty="0"/>
              <a:t>e</a:t>
            </a:r>
            <a:r>
              <a:rPr lang="en-US" spc="2" dirty="0"/>
              <a:t>d </a:t>
            </a:r>
            <a:r>
              <a:rPr lang="en-US" spc="-9" dirty="0"/>
              <a:t>b</a:t>
            </a:r>
            <a:r>
              <a:rPr lang="en-US" spc="-14" dirty="0"/>
              <a:t>y</a:t>
            </a:r>
            <a:r>
              <a:rPr lang="en-US" dirty="0"/>
              <a:t>:</a:t>
            </a:r>
            <a:r>
              <a:rPr lang="en-US" spc="2" dirty="0"/>
              <a:t> </a:t>
            </a:r>
            <a:r>
              <a:rPr lang="en-US" spc="16" dirty="0"/>
              <a:t>xx</a:t>
            </a:r>
            <a:r>
              <a:rPr lang="en-US" spc="2" dirty="0"/>
              <a:t>x </a:t>
            </a:r>
            <a:r>
              <a:rPr lang="en-US" spc="16" dirty="0"/>
              <a:t>xxx</a:t>
            </a: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99396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object 38"/>
          <p:cNvSpPr/>
          <p:nvPr userDrawn="1"/>
        </p:nvSpPr>
        <p:spPr>
          <a:xfrm>
            <a:off x="3592660" y="2574994"/>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5725">
            <a:solidFill>
              <a:srgbClr val="FAE200"/>
            </a:solidFill>
          </a:ln>
        </p:spPr>
        <p:txBody>
          <a:bodyPr wrap="square" lIns="0" tIns="0" rIns="0" bIns="0" rtlCol="0"/>
          <a:lstStyle/>
          <a:p>
            <a:endParaRPr sz="372" dirty="0"/>
          </a:p>
        </p:txBody>
      </p:sp>
      <p:sp>
        <p:nvSpPr>
          <p:cNvPr id="14" name="Text Placeholder 17"/>
          <p:cNvSpPr>
            <a:spLocks noGrp="1"/>
          </p:cNvSpPr>
          <p:nvPr>
            <p:ph type="body" sz="quarter" idx="15"/>
          </p:nvPr>
        </p:nvSpPr>
        <p:spPr>
          <a:xfrm>
            <a:off x="3458341" y="1726182"/>
            <a:ext cx="2473426" cy="238307"/>
          </a:xfrm>
          <a:prstGeom prst="rect">
            <a:avLst/>
          </a:prstGeom>
        </p:spPr>
        <p:txBody>
          <a:bodyPr/>
          <a:lstStyle>
            <a:lvl1pPr algn="ctr">
              <a:defRPr sz="1092" b="1" i="0">
                <a:latin typeface="Helvetica" charset="0"/>
                <a:ea typeface="Helvetica" charset="0"/>
                <a:cs typeface="Helvetica" charset="0"/>
              </a:defRPr>
            </a:lvl1pPr>
          </a:lstStyle>
          <a:p>
            <a:pPr lvl="0"/>
            <a:r>
              <a:rPr lang="en-US" dirty="0"/>
              <a:t>Click to edit Master text styles</a:t>
            </a:r>
          </a:p>
        </p:txBody>
      </p:sp>
      <p:sp>
        <p:nvSpPr>
          <p:cNvPr id="17" name="Text Placeholder 17"/>
          <p:cNvSpPr>
            <a:spLocks noGrp="1"/>
          </p:cNvSpPr>
          <p:nvPr>
            <p:ph type="body" sz="quarter" idx="17"/>
          </p:nvPr>
        </p:nvSpPr>
        <p:spPr>
          <a:xfrm>
            <a:off x="3751618" y="2690512"/>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9"/>
          </p:nvPr>
        </p:nvSpPr>
        <p:spPr>
          <a:xfrm>
            <a:off x="3458341" y="2165765"/>
            <a:ext cx="2473426" cy="238307"/>
          </a:xfrm>
          <a:prstGeom prst="rect">
            <a:avLst/>
          </a:prstGeom>
        </p:spPr>
        <p:txBody>
          <a:bodyPr/>
          <a:lstStyle>
            <a:lvl1pPr algn="ctr">
              <a:defRPr sz="728"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6392" y="3943350"/>
            <a:ext cx="344427" cy="238307"/>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1680" y="3915362"/>
            <a:ext cx="282149" cy="282129"/>
          </a:xfrm>
          <a:prstGeom prst="rect">
            <a:avLst/>
          </a:prstGeom>
        </p:spPr>
      </p:pic>
    </p:spTree>
    <p:extLst>
      <p:ext uri="{BB962C8B-B14F-4D97-AF65-F5344CB8AC3E}">
        <p14:creationId xmlns:p14="http://schemas.microsoft.com/office/powerpoint/2010/main" val="1140384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773"/>
            <a:ext cx="8229600" cy="49890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99411"/>
            <a:ext cx="8229600" cy="337485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727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Vertical Title and Text">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237067" y="1097798"/>
            <a:ext cx="6620933" cy="57860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54584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80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204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4FFF0-94B3-4B26-9398-BCDAE1D34B70}" type="datetimeFigureOut">
              <a:rPr lang="en-US" smtClean="0"/>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7DB3B9-CED7-4B02-B6EF-0FABB12DFFE1}" type="slidenum">
              <a:rPr lang="en-US" smtClean="0"/>
              <a:t>‹#›</a:t>
            </a:fld>
            <a:endParaRPr lang="en-US" dirty="0"/>
          </a:p>
        </p:txBody>
      </p:sp>
    </p:spTree>
    <p:extLst>
      <p:ext uri="{BB962C8B-B14F-4D97-AF65-F5344CB8AC3E}">
        <p14:creationId xmlns:p14="http://schemas.microsoft.com/office/powerpoint/2010/main" val="1517454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78806" y="104997"/>
            <a:ext cx="4539803" cy="38708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defTabSz="342900" fontAlgn="base">
              <a:spcBef>
                <a:spcPct val="0"/>
              </a:spcBef>
              <a:spcAft>
                <a:spcPct val="0"/>
              </a:spcAft>
            </a:pPr>
            <a:fld id="{C03C2D67-45BE-45C0-BE53-3922879F1B4B}" type="datetimeFigureOut">
              <a:rPr lang="en-US" sz="1350" smtClean="0">
                <a:solidFill>
                  <a:prstClr val="black"/>
                </a:solidFill>
                <a:latin typeface="Arial" charset="0"/>
                <a:ea typeface="ＭＳ Ｐゴシック" charset="-128"/>
              </a:rPr>
              <a:pPr defTabSz="342900" fontAlgn="base">
                <a:spcBef>
                  <a:spcPct val="0"/>
                </a:spcBef>
                <a:spcAft>
                  <a:spcPct val="0"/>
                </a:spcAft>
              </a:pPr>
              <a:t>10/18/2018</a:t>
            </a:fld>
            <a:endParaRPr lang="en-US" sz="1350">
              <a:solidFill>
                <a:prstClr val="black"/>
              </a:solidFill>
              <a:latin typeface="Arial" charset="0"/>
              <a:ea typeface="ＭＳ Ｐゴシック" charset="-128"/>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pPr defTabSz="342900" fontAlgn="base">
              <a:spcBef>
                <a:spcPct val="0"/>
              </a:spcBef>
              <a:spcAft>
                <a:spcPct val="0"/>
              </a:spcAft>
            </a:pPr>
            <a:fld id="{48BEC4B6-D089-44AE-AF35-A1B9EDB9B7BE}" type="slidenum">
              <a:rPr lang="en-US" sz="1350" smtClean="0">
                <a:solidFill>
                  <a:prstClr val="black"/>
                </a:solidFill>
                <a:latin typeface="Arial" charset="0"/>
                <a:ea typeface="ＭＳ Ｐゴシック" charset="-128"/>
              </a:rPr>
              <a:pPr defTabSz="342900" fontAlgn="base">
                <a:spcBef>
                  <a:spcPct val="0"/>
                </a:spcBef>
                <a:spcAft>
                  <a:spcPct val="0"/>
                </a:spcAft>
              </a:pPr>
              <a:t>‹#›</a:t>
            </a:fld>
            <a:endParaRPr lang="en-US" sz="1350">
              <a:solidFill>
                <a:prstClr val="black"/>
              </a:solidFill>
              <a:latin typeface="Arial" charset="0"/>
              <a:ea typeface="ＭＳ Ｐゴシック" charset="-128"/>
            </a:endParaRPr>
          </a:p>
        </p:txBody>
      </p:sp>
    </p:spTree>
    <p:extLst>
      <p:ext uri="{BB962C8B-B14F-4D97-AF65-F5344CB8AC3E}">
        <p14:creationId xmlns:p14="http://schemas.microsoft.com/office/powerpoint/2010/main" val="308147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dirty="0"/>
          </a:p>
        </p:txBody>
      </p:sp>
      <p:sp>
        <p:nvSpPr>
          <p:cNvPr id="4" name="Holder 4"/>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5" name="Holder 5"/>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dirty="0"/>
              <a:t>P</a:t>
            </a:r>
            <a:r>
              <a:rPr lang="en-US" spc="-5" dirty="0"/>
              <a:t>re</a:t>
            </a:r>
            <a:r>
              <a:rPr lang="en-US" dirty="0"/>
              <a:t>s</a:t>
            </a:r>
            <a:r>
              <a:rPr lang="en-US" spc="-5" dirty="0"/>
              <a:t>en</a:t>
            </a:r>
            <a:r>
              <a:rPr lang="en-US" spc="-9" dirty="0"/>
              <a:t>t</a:t>
            </a:r>
            <a:r>
              <a:rPr lang="en-US" dirty="0"/>
              <a:t>e</a:t>
            </a:r>
            <a:r>
              <a:rPr lang="en-US" spc="2" dirty="0"/>
              <a:t>d </a:t>
            </a:r>
            <a:r>
              <a:rPr lang="en-US" spc="-9" dirty="0"/>
              <a:t>b</a:t>
            </a:r>
            <a:r>
              <a:rPr lang="en-US" spc="-14" dirty="0"/>
              <a:t>y</a:t>
            </a:r>
            <a:r>
              <a:rPr lang="en-US" dirty="0"/>
              <a:t>:</a:t>
            </a:r>
            <a:r>
              <a:rPr lang="en-US" spc="2" dirty="0"/>
              <a:t> </a:t>
            </a:r>
            <a:r>
              <a:rPr lang="en-US" spc="16" dirty="0"/>
              <a:t>xx</a:t>
            </a:r>
            <a:r>
              <a:rPr lang="en-US" spc="2" dirty="0"/>
              <a:t>x </a:t>
            </a:r>
            <a:r>
              <a:rPr lang="en-US" spc="16" dirty="0"/>
              <a:t>xxx</a:t>
            </a: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dirty="0"/>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lnSpc>
                <a:spcPct val="100000"/>
              </a:lnSpc>
            </a:pPr>
            <a:r>
              <a:rPr sz="1500" dirty="0">
                <a:solidFill>
                  <a:srgbClr val="000101"/>
                </a:solidFill>
                <a:latin typeface="Helvetica" charset="0"/>
                <a:ea typeface="Helvetica" charset="0"/>
                <a:cs typeface="Helvetica" charset="0"/>
              </a:rPr>
              <a:t>1</a:t>
            </a:r>
            <a:endParaRPr sz="1500" dirty="0">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lnSpc>
                <a:spcPct val="100000"/>
              </a:lnSpc>
            </a:pPr>
            <a:r>
              <a:rPr sz="1501" spc="-9" dirty="0">
                <a:solidFill>
                  <a:srgbClr val="000101"/>
                </a:solidFill>
                <a:latin typeface="Helvetica"/>
                <a:cs typeface="Helvetica"/>
              </a:rPr>
              <a:t>2</a:t>
            </a:r>
            <a:endParaRPr sz="1501" dirty="0">
              <a:latin typeface="Helvetica"/>
              <a:cs typeface="Helvetica"/>
            </a:endParaRPr>
          </a:p>
        </p:txBody>
      </p:sp>
      <p:sp>
        <p:nvSpPr>
          <p:cNvPr id="11" name="object 34"/>
          <p:cNvSpPr txBox="1"/>
          <p:nvPr userDrawn="1"/>
        </p:nvSpPr>
        <p:spPr>
          <a:xfrm>
            <a:off x="4862512" y="2621982"/>
            <a:ext cx="324921" cy="230961"/>
          </a:xfrm>
          <a:prstGeom prst="rect">
            <a:avLst/>
          </a:prstGeom>
          <a:ln w="20941">
            <a:solidFill>
              <a:srgbClr val="F6D923"/>
            </a:solidFill>
          </a:ln>
        </p:spPr>
        <p:txBody>
          <a:bodyPr vert="horz" wrap="square" lIns="0" tIns="0" rIns="0" bIns="0" rtlCol="0">
            <a:spAutoFit/>
          </a:bodyPr>
          <a:lstStyle/>
          <a:p>
            <a:pPr marL="2888" algn="ctr">
              <a:lnSpc>
                <a:spcPct val="100000"/>
              </a:lnSpc>
            </a:pPr>
            <a:r>
              <a:rPr sz="1501" spc="-9" dirty="0">
                <a:solidFill>
                  <a:srgbClr val="000101"/>
                </a:solidFill>
                <a:latin typeface="Brandon Grotesque"/>
                <a:cs typeface="Brandon Grotesque"/>
              </a:rPr>
              <a:t>3</a:t>
            </a:r>
            <a:endParaRPr sz="1501" dirty="0">
              <a:latin typeface="Brandon Grotesque"/>
              <a:cs typeface="Brandon Grotesque"/>
            </a:endParaRPr>
          </a:p>
        </p:txBody>
      </p:sp>
      <p:sp>
        <p:nvSpPr>
          <p:cNvPr id="15" name="object 38"/>
          <p:cNvSpPr/>
          <p:nvPr userDrawn="1"/>
        </p:nvSpPr>
        <p:spPr>
          <a:xfrm>
            <a:off x="5462530" y="3488920"/>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8900">
            <a:solidFill>
              <a:srgbClr val="FAE200"/>
            </a:solidFill>
          </a:ln>
        </p:spPr>
        <p:txBody>
          <a:bodyPr wrap="square" lIns="0" tIns="0" rIns="0" bIns="0" rtlCol="0"/>
          <a:lstStyle/>
          <a:p>
            <a:endParaRPr sz="372" dirty="0"/>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62530" y="2621982"/>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p>
        </p:txBody>
      </p:sp>
      <p:sp>
        <p:nvSpPr>
          <p:cNvPr id="24" name="Text Placeholder 17"/>
          <p:cNvSpPr>
            <a:spLocks noGrp="1"/>
          </p:cNvSpPr>
          <p:nvPr>
            <p:ph type="body" sz="quarter" idx="14"/>
          </p:nvPr>
        </p:nvSpPr>
        <p:spPr>
          <a:xfrm>
            <a:off x="5637091" y="3605357"/>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AD60BC-FCE3-44A2-BBB8-BBED4C580BAA}" type="datetime1">
              <a:rPr lang="en-US" smtClean="0"/>
              <a:t>10/18/2018</a:t>
            </a:fld>
            <a:endParaRPr lang="en-US" dirty="0"/>
          </a:p>
        </p:txBody>
      </p:sp>
      <p:sp>
        <p:nvSpPr>
          <p:cNvPr id="5" name="Footer Placeholder 4"/>
          <p:cNvSpPr>
            <a:spLocks noGrp="1"/>
          </p:cNvSpPr>
          <p:nvPr>
            <p:ph type="ftr" sz="quarter" idx="11"/>
          </p:nvPr>
        </p:nvSpPr>
        <p:spPr/>
        <p:txBody>
          <a:bodyPr/>
          <a:lstStyle/>
          <a:p>
            <a:r>
              <a:rPr lang="en-US"/>
              <a:t>1 - https://reports.collegeboard.org/sat-suite-program-results/class-2017-results</a:t>
            </a:r>
            <a:endParaRPr lang="en-US" dirty="0"/>
          </a:p>
        </p:txBody>
      </p:sp>
      <p:sp>
        <p:nvSpPr>
          <p:cNvPr id="6" name="Slide Number Placeholder 5"/>
          <p:cNvSpPr>
            <a:spLocks noGrp="1"/>
          </p:cNvSpPr>
          <p:nvPr>
            <p:ph type="sldNum" sz="quarter" idx="12"/>
          </p:nvPr>
        </p:nvSpPr>
        <p:spPr/>
        <p:txBody>
          <a:bodyPr/>
          <a:lstStyle/>
          <a:p>
            <a:fld id="{9BF623E5-4FF7-4692-808E-BBAAE4835C36}" type="slidenum">
              <a:rPr lang="en-US" smtClean="0"/>
              <a:t>‹#›</a:t>
            </a:fld>
            <a:endParaRPr lang="en-US" dirty="0"/>
          </a:p>
        </p:txBody>
      </p:sp>
    </p:spTree>
    <p:extLst>
      <p:ext uri="{BB962C8B-B14F-4D97-AF65-F5344CB8AC3E}">
        <p14:creationId xmlns:p14="http://schemas.microsoft.com/office/powerpoint/2010/main" val="2533994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01240A-658E-413D-9405-ACCB20FAE15E}" type="datetime1">
              <a:rPr lang="en-US" smtClean="0"/>
              <a:t>10/18/2018</a:t>
            </a:fld>
            <a:endParaRPr lang="en-US" dirty="0"/>
          </a:p>
        </p:txBody>
      </p:sp>
      <p:sp>
        <p:nvSpPr>
          <p:cNvPr id="5" name="Footer Placeholder 4"/>
          <p:cNvSpPr>
            <a:spLocks noGrp="1"/>
          </p:cNvSpPr>
          <p:nvPr>
            <p:ph type="ftr" sz="quarter" idx="11"/>
          </p:nvPr>
        </p:nvSpPr>
        <p:spPr/>
        <p:txBody>
          <a:bodyPr/>
          <a:lstStyle/>
          <a:p>
            <a:r>
              <a:rPr lang="en-US"/>
              <a:t>1 - https://reports.collegeboard.org/sat-suite-program-results/class-2017-results</a:t>
            </a:r>
            <a:endParaRPr lang="en-US" dirty="0"/>
          </a:p>
        </p:txBody>
      </p:sp>
      <p:sp>
        <p:nvSpPr>
          <p:cNvPr id="6" name="Slide Number Placeholder 5"/>
          <p:cNvSpPr>
            <a:spLocks noGrp="1"/>
          </p:cNvSpPr>
          <p:nvPr>
            <p:ph type="sldNum" sz="quarter" idx="12"/>
          </p:nvPr>
        </p:nvSpPr>
        <p:spPr/>
        <p:txBody>
          <a:bodyPr/>
          <a:lstStyle/>
          <a:p>
            <a:fld id="{9BF623E5-4FF7-4692-808E-BBAAE4835C36}" type="slidenum">
              <a:rPr lang="en-US" smtClean="0"/>
              <a:t>‹#›</a:t>
            </a:fld>
            <a:endParaRPr lang="en-US" dirty="0"/>
          </a:p>
        </p:txBody>
      </p:sp>
    </p:spTree>
    <p:extLst>
      <p:ext uri="{BB962C8B-B14F-4D97-AF65-F5344CB8AC3E}">
        <p14:creationId xmlns:p14="http://schemas.microsoft.com/office/powerpoint/2010/main" val="2859061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6D07E4-50F5-4484-91D7-D82650A768CD}" type="datetime1">
              <a:rPr lang="en-US" smtClean="0"/>
              <a:t>10/18/2018</a:t>
            </a:fld>
            <a:endParaRPr lang="en-US" dirty="0"/>
          </a:p>
        </p:txBody>
      </p:sp>
      <p:sp>
        <p:nvSpPr>
          <p:cNvPr id="5" name="Footer Placeholder 4"/>
          <p:cNvSpPr>
            <a:spLocks noGrp="1"/>
          </p:cNvSpPr>
          <p:nvPr>
            <p:ph type="ftr" sz="quarter" idx="11"/>
          </p:nvPr>
        </p:nvSpPr>
        <p:spPr/>
        <p:txBody>
          <a:bodyPr/>
          <a:lstStyle/>
          <a:p>
            <a:r>
              <a:rPr lang="en-US"/>
              <a:t>1 - https://reports.collegeboard.org/sat-suite-program-results/class-2017-results</a:t>
            </a:r>
            <a:endParaRPr lang="en-US" dirty="0"/>
          </a:p>
        </p:txBody>
      </p:sp>
      <p:sp>
        <p:nvSpPr>
          <p:cNvPr id="6" name="Slide Number Placeholder 5"/>
          <p:cNvSpPr>
            <a:spLocks noGrp="1"/>
          </p:cNvSpPr>
          <p:nvPr>
            <p:ph type="sldNum" sz="quarter" idx="12"/>
          </p:nvPr>
        </p:nvSpPr>
        <p:spPr/>
        <p:txBody>
          <a:bodyPr/>
          <a:lstStyle/>
          <a:p>
            <a:fld id="{9BF623E5-4FF7-4692-808E-BBAAE4835C36}" type="slidenum">
              <a:rPr lang="en-US" smtClean="0"/>
              <a:t>‹#›</a:t>
            </a:fld>
            <a:endParaRPr lang="en-US" dirty="0"/>
          </a:p>
        </p:txBody>
      </p:sp>
    </p:spTree>
    <p:extLst>
      <p:ext uri="{BB962C8B-B14F-4D97-AF65-F5344CB8AC3E}">
        <p14:creationId xmlns:p14="http://schemas.microsoft.com/office/powerpoint/2010/main" val="2704573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F9A6CD-21A6-4210-B459-A76D87E687A3}" type="datetime1">
              <a:rPr lang="en-US" smtClean="0"/>
              <a:t>10/18/2018</a:t>
            </a:fld>
            <a:endParaRPr lang="en-US" dirty="0"/>
          </a:p>
        </p:txBody>
      </p:sp>
      <p:sp>
        <p:nvSpPr>
          <p:cNvPr id="6" name="Footer Placeholder 5"/>
          <p:cNvSpPr>
            <a:spLocks noGrp="1"/>
          </p:cNvSpPr>
          <p:nvPr>
            <p:ph type="ftr" sz="quarter" idx="11"/>
          </p:nvPr>
        </p:nvSpPr>
        <p:spPr/>
        <p:txBody>
          <a:bodyPr/>
          <a:lstStyle/>
          <a:p>
            <a:r>
              <a:rPr lang="en-US"/>
              <a:t>1 - https://reports.collegeboard.org/sat-suite-program-results/class-2017-results</a:t>
            </a:r>
            <a:endParaRPr lang="en-US" dirty="0"/>
          </a:p>
        </p:txBody>
      </p:sp>
      <p:sp>
        <p:nvSpPr>
          <p:cNvPr id="7" name="Slide Number Placeholder 6"/>
          <p:cNvSpPr>
            <a:spLocks noGrp="1"/>
          </p:cNvSpPr>
          <p:nvPr>
            <p:ph type="sldNum" sz="quarter" idx="12"/>
          </p:nvPr>
        </p:nvSpPr>
        <p:spPr/>
        <p:txBody>
          <a:bodyPr/>
          <a:lstStyle/>
          <a:p>
            <a:fld id="{9BF623E5-4FF7-4692-808E-BBAAE4835C36}" type="slidenum">
              <a:rPr lang="en-US" smtClean="0"/>
              <a:t>‹#›</a:t>
            </a:fld>
            <a:endParaRPr lang="en-US" dirty="0"/>
          </a:p>
        </p:txBody>
      </p:sp>
    </p:spTree>
    <p:extLst>
      <p:ext uri="{BB962C8B-B14F-4D97-AF65-F5344CB8AC3E}">
        <p14:creationId xmlns:p14="http://schemas.microsoft.com/office/powerpoint/2010/main" val="1073184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8DF90A-8797-4F53-BB7E-F1B4420D2560}" type="datetime1">
              <a:rPr lang="en-US" smtClean="0"/>
              <a:t>10/18/2018</a:t>
            </a:fld>
            <a:endParaRPr lang="en-US" dirty="0"/>
          </a:p>
        </p:txBody>
      </p:sp>
      <p:sp>
        <p:nvSpPr>
          <p:cNvPr id="8" name="Footer Placeholder 7"/>
          <p:cNvSpPr>
            <a:spLocks noGrp="1"/>
          </p:cNvSpPr>
          <p:nvPr>
            <p:ph type="ftr" sz="quarter" idx="11"/>
          </p:nvPr>
        </p:nvSpPr>
        <p:spPr/>
        <p:txBody>
          <a:bodyPr/>
          <a:lstStyle/>
          <a:p>
            <a:r>
              <a:rPr lang="en-US"/>
              <a:t>1 - https://reports.collegeboard.org/sat-suite-program-results/class-2017-results</a:t>
            </a:r>
            <a:endParaRPr lang="en-US" dirty="0"/>
          </a:p>
        </p:txBody>
      </p:sp>
      <p:sp>
        <p:nvSpPr>
          <p:cNvPr id="9" name="Slide Number Placeholder 8"/>
          <p:cNvSpPr>
            <a:spLocks noGrp="1"/>
          </p:cNvSpPr>
          <p:nvPr>
            <p:ph type="sldNum" sz="quarter" idx="12"/>
          </p:nvPr>
        </p:nvSpPr>
        <p:spPr/>
        <p:txBody>
          <a:bodyPr/>
          <a:lstStyle/>
          <a:p>
            <a:fld id="{9BF623E5-4FF7-4692-808E-BBAAE4835C36}" type="slidenum">
              <a:rPr lang="en-US" smtClean="0"/>
              <a:t>‹#›</a:t>
            </a:fld>
            <a:endParaRPr lang="en-US" dirty="0"/>
          </a:p>
        </p:txBody>
      </p:sp>
    </p:spTree>
    <p:extLst>
      <p:ext uri="{BB962C8B-B14F-4D97-AF65-F5344CB8AC3E}">
        <p14:creationId xmlns:p14="http://schemas.microsoft.com/office/powerpoint/2010/main" val="1475486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795F8B-DEDE-4F2C-B8C3-E268906424BA}" type="datetime1">
              <a:rPr lang="en-US" smtClean="0"/>
              <a:t>10/18/2018</a:t>
            </a:fld>
            <a:endParaRPr lang="en-US" dirty="0"/>
          </a:p>
        </p:txBody>
      </p:sp>
      <p:sp>
        <p:nvSpPr>
          <p:cNvPr id="4" name="Footer Placeholder 3"/>
          <p:cNvSpPr>
            <a:spLocks noGrp="1"/>
          </p:cNvSpPr>
          <p:nvPr>
            <p:ph type="ftr" sz="quarter" idx="11"/>
          </p:nvPr>
        </p:nvSpPr>
        <p:spPr/>
        <p:txBody>
          <a:bodyPr/>
          <a:lstStyle/>
          <a:p>
            <a:r>
              <a:rPr lang="en-US"/>
              <a:t>1 - https://reports.collegeboard.org/sat-suite-program-results/class-2017-results</a:t>
            </a:r>
            <a:endParaRPr lang="en-US" dirty="0"/>
          </a:p>
        </p:txBody>
      </p:sp>
      <p:sp>
        <p:nvSpPr>
          <p:cNvPr id="5" name="Slide Number Placeholder 4"/>
          <p:cNvSpPr>
            <a:spLocks noGrp="1"/>
          </p:cNvSpPr>
          <p:nvPr>
            <p:ph type="sldNum" sz="quarter" idx="12"/>
          </p:nvPr>
        </p:nvSpPr>
        <p:spPr/>
        <p:txBody>
          <a:bodyPr/>
          <a:lstStyle/>
          <a:p>
            <a:fld id="{9BF623E5-4FF7-4692-808E-BBAAE4835C36}" type="slidenum">
              <a:rPr lang="en-US" smtClean="0"/>
              <a:t>‹#›</a:t>
            </a:fld>
            <a:endParaRPr lang="en-US" dirty="0"/>
          </a:p>
        </p:txBody>
      </p:sp>
    </p:spTree>
    <p:extLst>
      <p:ext uri="{BB962C8B-B14F-4D97-AF65-F5344CB8AC3E}">
        <p14:creationId xmlns:p14="http://schemas.microsoft.com/office/powerpoint/2010/main" val="1023247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53AF4-DD0B-4FC2-824D-8406794189B7}" type="datetime1">
              <a:rPr lang="en-US" smtClean="0"/>
              <a:t>10/18/2018</a:t>
            </a:fld>
            <a:endParaRPr lang="en-US" dirty="0"/>
          </a:p>
        </p:txBody>
      </p:sp>
      <p:sp>
        <p:nvSpPr>
          <p:cNvPr id="3" name="Footer Placeholder 2"/>
          <p:cNvSpPr>
            <a:spLocks noGrp="1"/>
          </p:cNvSpPr>
          <p:nvPr>
            <p:ph type="ftr" sz="quarter" idx="11"/>
          </p:nvPr>
        </p:nvSpPr>
        <p:spPr/>
        <p:txBody>
          <a:bodyPr/>
          <a:lstStyle/>
          <a:p>
            <a:r>
              <a:rPr lang="en-US"/>
              <a:t>1 - https://reports.collegeboard.org/sat-suite-program-results/class-2017-results</a:t>
            </a:r>
            <a:endParaRPr lang="en-US" dirty="0"/>
          </a:p>
        </p:txBody>
      </p:sp>
      <p:sp>
        <p:nvSpPr>
          <p:cNvPr id="4" name="Slide Number Placeholder 3"/>
          <p:cNvSpPr>
            <a:spLocks noGrp="1"/>
          </p:cNvSpPr>
          <p:nvPr>
            <p:ph type="sldNum" sz="quarter" idx="12"/>
          </p:nvPr>
        </p:nvSpPr>
        <p:spPr/>
        <p:txBody>
          <a:bodyPr/>
          <a:lstStyle/>
          <a:p>
            <a:fld id="{9BF623E5-4FF7-4692-808E-BBAAE4835C36}" type="slidenum">
              <a:rPr lang="en-US" smtClean="0"/>
              <a:t>‹#›</a:t>
            </a:fld>
            <a:endParaRPr lang="en-US" dirty="0"/>
          </a:p>
        </p:txBody>
      </p:sp>
    </p:spTree>
    <p:extLst>
      <p:ext uri="{BB962C8B-B14F-4D97-AF65-F5344CB8AC3E}">
        <p14:creationId xmlns:p14="http://schemas.microsoft.com/office/powerpoint/2010/main" val="1273410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BAA4095-D56D-429B-B87B-805028381915}" type="datetime1">
              <a:rPr lang="en-US" smtClean="0"/>
              <a:t>10/18/2018</a:t>
            </a:fld>
            <a:endParaRPr lang="en-US" dirty="0"/>
          </a:p>
        </p:txBody>
      </p:sp>
      <p:sp>
        <p:nvSpPr>
          <p:cNvPr id="6" name="Footer Placeholder 5"/>
          <p:cNvSpPr>
            <a:spLocks noGrp="1"/>
          </p:cNvSpPr>
          <p:nvPr>
            <p:ph type="ftr" sz="quarter" idx="11"/>
          </p:nvPr>
        </p:nvSpPr>
        <p:spPr/>
        <p:txBody>
          <a:bodyPr/>
          <a:lstStyle/>
          <a:p>
            <a:r>
              <a:rPr lang="en-US"/>
              <a:t>1 - https://reports.collegeboard.org/sat-suite-program-results/class-2017-results</a:t>
            </a:r>
            <a:endParaRPr lang="en-US" dirty="0"/>
          </a:p>
        </p:txBody>
      </p:sp>
      <p:sp>
        <p:nvSpPr>
          <p:cNvPr id="7" name="Slide Number Placeholder 6"/>
          <p:cNvSpPr>
            <a:spLocks noGrp="1"/>
          </p:cNvSpPr>
          <p:nvPr>
            <p:ph type="sldNum" sz="quarter" idx="12"/>
          </p:nvPr>
        </p:nvSpPr>
        <p:spPr/>
        <p:txBody>
          <a:bodyPr/>
          <a:lstStyle/>
          <a:p>
            <a:fld id="{9BF623E5-4FF7-4692-808E-BBAAE4835C36}" type="slidenum">
              <a:rPr lang="en-US" smtClean="0"/>
              <a:t>‹#›</a:t>
            </a:fld>
            <a:endParaRPr lang="en-US" dirty="0"/>
          </a:p>
        </p:txBody>
      </p:sp>
    </p:spTree>
    <p:extLst>
      <p:ext uri="{BB962C8B-B14F-4D97-AF65-F5344CB8AC3E}">
        <p14:creationId xmlns:p14="http://schemas.microsoft.com/office/powerpoint/2010/main" val="2651173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B7223AA-BD97-40AF-BA88-CAEA128911E4}" type="datetime1">
              <a:rPr lang="en-US" smtClean="0"/>
              <a:t>10/18/2018</a:t>
            </a:fld>
            <a:endParaRPr lang="en-US" dirty="0"/>
          </a:p>
        </p:txBody>
      </p:sp>
      <p:sp>
        <p:nvSpPr>
          <p:cNvPr id="6" name="Footer Placeholder 5"/>
          <p:cNvSpPr>
            <a:spLocks noGrp="1"/>
          </p:cNvSpPr>
          <p:nvPr>
            <p:ph type="ftr" sz="quarter" idx="11"/>
          </p:nvPr>
        </p:nvSpPr>
        <p:spPr/>
        <p:txBody>
          <a:bodyPr/>
          <a:lstStyle/>
          <a:p>
            <a:r>
              <a:rPr lang="en-US"/>
              <a:t>1 - https://reports.collegeboard.org/sat-suite-program-results/class-2017-results</a:t>
            </a:r>
            <a:endParaRPr lang="en-US" dirty="0"/>
          </a:p>
        </p:txBody>
      </p:sp>
      <p:sp>
        <p:nvSpPr>
          <p:cNvPr id="7" name="Slide Number Placeholder 6"/>
          <p:cNvSpPr>
            <a:spLocks noGrp="1"/>
          </p:cNvSpPr>
          <p:nvPr>
            <p:ph type="sldNum" sz="quarter" idx="12"/>
          </p:nvPr>
        </p:nvSpPr>
        <p:spPr/>
        <p:txBody>
          <a:bodyPr/>
          <a:lstStyle/>
          <a:p>
            <a:fld id="{9BF623E5-4FF7-4692-808E-BBAAE4835C36}" type="slidenum">
              <a:rPr lang="en-US" smtClean="0"/>
              <a:t>‹#›</a:t>
            </a:fld>
            <a:endParaRPr lang="en-US" dirty="0"/>
          </a:p>
        </p:txBody>
      </p:sp>
    </p:spTree>
    <p:extLst>
      <p:ext uri="{BB962C8B-B14F-4D97-AF65-F5344CB8AC3E}">
        <p14:creationId xmlns:p14="http://schemas.microsoft.com/office/powerpoint/2010/main" val="3332113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B20CF-1202-4977-B3D7-B0BD81B599D5}" type="datetime1">
              <a:rPr lang="en-US" smtClean="0"/>
              <a:t>10/18/2018</a:t>
            </a:fld>
            <a:endParaRPr lang="en-US" dirty="0"/>
          </a:p>
        </p:txBody>
      </p:sp>
      <p:sp>
        <p:nvSpPr>
          <p:cNvPr id="5" name="Footer Placeholder 4"/>
          <p:cNvSpPr>
            <a:spLocks noGrp="1"/>
          </p:cNvSpPr>
          <p:nvPr>
            <p:ph type="ftr" sz="quarter" idx="11"/>
          </p:nvPr>
        </p:nvSpPr>
        <p:spPr/>
        <p:txBody>
          <a:bodyPr/>
          <a:lstStyle/>
          <a:p>
            <a:r>
              <a:rPr lang="en-US"/>
              <a:t>1 - https://reports.collegeboard.org/sat-suite-program-results/class-2017-results</a:t>
            </a:r>
            <a:endParaRPr lang="en-US" dirty="0"/>
          </a:p>
        </p:txBody>
      </p:sp>
      <p:sp>
        <p:nvSpPr>
          <p:cNvPr id="6" name="Slide Number Placeholder 5"/>
          <p:cNvSpPr>
            <a:spLocks noGrp="1"/>
          </p:cNvSpPr>
          <p:nvPr>
            <p:ph type="sldNum" sz="quarter" idx="12"/>
          </p:nvPr>
        </p:nvSpPr>
        <p:spPr/>
        <p:txBody>
          <a:bodyPr/>
          <a:lstStyle/>
          <a:p>
            <a:fld id="{9BF623E5-4FF7-4692-808E-BBAAE4835C36}" type="slidenum">
              <a:rPr lang="en-US" smtClean="0"/>
              <a:t>‹#›</a:t>
            </a:fld>
            <a:endParaRPr lang="en-US" dirty="0"/>
          </a:p>
        </p:txBody>
      </p:sp>
    </p:spTree>
    <p:extLst>
      <p:ext uri="{BB962C8B-B14F-4D97-AF65-F5344CB8AC3E}">
        <p14:creationId xmlns:p14="http://schemas.microsoft.com/office/powerpoint/2010/main" val="429179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dirty="0"/>
          </a:p>
        </p:txBody>
      </p:sp>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dirty="0"/>
              <a:t>P</a:t>
            </a:r>
            <a:r>
              <a:rPr lang="en-US" spc="-5" dirty="0"/>
              <a:t>re</a:t>
            </a:r>
            <a:r>
              <a:rPr lang="en-US" dirty="0"/>
              <a:t>s</a:t>
            </a:r>
            <a:r>
              <a:rPr lang="en-US" spc="-5" dirty="0"/>
              <a:t>en</a:t>
            </a:r>
            <a:r>
              <a:rPr lang="en-US" spc="-9" dirty="0"/>
              <a:t>t</a:t>
            </a:r>
            <a:r>
              <a:rPr lang="en-US" dirty="0"/>
              <a:t>e</a:t>
            </a:r>
            <a:r>
              <a:rPr lang="en-US" spc="2" dirty="0"/>
              <a:t>d </a:t>
            </a:r>
            <a:r>
              <a:rPr lang="en-US" spc="-9" dirty="0"/>
              <a:t>b</a:t>
            </a:r>
            <a:r>
              <a:rPr lang="en-US" spc="-14" dirty="0"/>
              <a:t>y</a:t>
            </a:r>
            <a:r>
              <a:rPr lang="en-US" dirty="0"/>
              <a:t>:</a:t>
            </a:r>
            <a:r>
              <a:rPr lang="en-US" spc="2" dirty="0"/>
              <a:t> </a:t>
            </a:r>
            <a:r>
              <a:rPr lang="en-US" spc="16" dirty="0"/>
              <a:t>xx</a:t>
            </a:r>
            <a:r>
              <a:rPr lang="en-US" spc="2" dirty="0"/>
              <a:t>x </a:t>
            </a:r>
            <a:r>
              <a:rPr lang="en-US" spc="16" dirty="0"/>
              <a:t>xxx</a:t>
            </a:r>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9EF9B-4932-4A3C-82A3-621E0B1A8ED4}" type="datetime1">
              <a:rPr lang="en-US" smtClean="0"/>
              <a:t>10/18/2018</a:t>
            </a:fld>
            <a:endParaRPr lang="en-US" dirty="0"/>
          </a:p>
        </p:txBody>
      </p:sp>
      <p:sp>
        <p:nvSpPr>
          <p:cNvPr id="5" name="Footer Placeholder 4"/>
          <p:cNvSpPr>
            <a:spLocks noGrp="1"/>
          </p:cNvSpPr>
          <p:nvPr>
            <p:ph type="ftr" sz="quarter" idx="11"/>
          </p:nvPr>
        </p:nvSpPr>
        <p:spPr/>
        <p:txBody>
          <a:bodyPr/>
          <a:lstStyle/>
          <a:p>
            <a:r>
              <a:rPr lang="en-US"/>
              <a:t>1 - https://reports.collegeboard.org/sat-suite-program-results/class-2017-results</a:t>
            </a:r>
            <a:endParaRPr lang="en-US" dirty="0"/>
          </a:p>
        </p:txBody>
      </p:sp>
      <p:sp>
        <p:nvSpPr>
          <p:cNvPr id="6" name="Slide Number Placeholder 5"/>
          <p:cNvSpPr>
            <a:spLocks noGrp="1"/>
          </p:cNvSpPr>
          <p:nvPr>
            <p:ph type="sldNum" sz="quarter" idx="12"/>
          </p:nvPr>
        </p:nvSpPr>
        <p:spPr/>
        <p:txBody>
          <a:bodyPr/>
          <a:lstStyle/>
          <a:p>
            <a:fld id="{9BF623E5-4FF7-4692-808E-BBAAE4835C36}" type="slidenum">
              <a:rPr lang="en-US" smtClean="0"/>
              <a:t>‹#›</a:t>
            </a:fld>
            <a:endParaRPr lang="en-US" dirty="0"/>
          </a:p>
        </p:txBody>
      </p:sp>
    </p:spTree>
    <p:extLst>
      <p:ext uri="{BB962C8B-B14F-4D97-AF65-F5344CB8AC3E}">
        <p14:creationId xmlns:p14="http://schemas.microsoft.com/office/powerpoint/2010/main" val="312508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dirty="0"/>
              <a:t>P</a:t>
            </a:r>
            <a:r>
              <a:rPr lang="en-US" spc="-5" dirty="0"/>
              <a:t>re</a:t>
            </a:r>
            <a:r>
              <a:rPr lang="en-US" dirty="0"/>
              <a:t>s</a:t>
            </a:r>
            <a:r>
              <a:rPr lang="en-US" spc="-5" dirty="0"/>
              <a:t>en</a:t>
            </a:r>
            <a:r>
              <a:rPr lang="en-US" spc="-9" dirty="0"/>
              <a:t>t</a:t>
            </a:r>
            <a:r>
              <a:rPr lang="en-US" dirty="0"/>
              <a:t>e</a:t>
            </a:r>
            <a:r>
              <a:rPr lang="en-US" spc="2" dirty="0"/>
              <a:t>d </a:t>
            </a:r>
            <a:r>
              <a:rPr lang="en-US" spc="-9" dirty="0"/>
              <a:t>b</a:t>
            </a:r>
            <a:r>
              <a:rPr lang="en-US" spc="-14" dirty="0"/>
              <a:t>y</a:t>
            </a:r>
            <a:r>
              <a:rPr lang="en-US" dirty="0"/>
              <a:t>:</a:t>
            </a:r>
            <a:r>
              <a:rPr lang="en-US" spc="2" dirty="0"/>
              <a:t> </a:t>
            </a:r>
            <a:r>
              <a:rPr lang="en-US" spc="16" dirty="0"/>
              <a:t>xx</a:t>
            </a:r>
            <a:r>
              <a:rPr lang="en-US" spc="2" dirty="0"/>
              <a:t>x </a:t>
            </a:r>
            <a:r>
              <a:rPr lang="en-US" spc="16" dirty="0"/>
              <a:t>xxx</a:t>
            </a:r>
          </a:p>
        </p:txBody>
      </p:sp>
    </p:spTree>
    <p:extLst>
      <p:ext uri="{BB962C8B-B14F-4D97-AF65-F5344CB8AC3E}">
        <p14:creationId xmlns:p14="http://schemas.microsoft.com/office/powerpoint/2010/main" val="177547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3" name="Holder 3"/>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4" name="Holder 4"/>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dirty="0"/>
              <a:t>P</a:t>
            </a:r>
            <a:r>
              <a:rPr lang="en-US" spc="-5" dirty="0"/>
              <a:t>re</a:t>
            </a:r>
            <a:r>
              <a:rPr lang="en-US" dirty="0"/>
              <a:t>s</a:t>
            </a:r>
            <a:r>
              <a:rPr lang="en-US" spc="-5" dirty="0"/>
              <a:t>en</a:t>
            </a:r>
            <a:r>
              <a:rPr lang="en-US" spc="-9" dirty="0"/>
              <a:t>t</a:t>
            </a:r>
            <a:r>
              <a:rPr lang="en-US" dirty="0"/>
              <a:t>e</a:t>
            </a:r>
            <a:r>
              <a:rPr lang="en-US" spc="2" dirty="0"/>
              <a:t>d </a:t>
            </a:r>
            <a:r>
              <a:rPr lang="en-US" spc="-9" dirty="0"/>
              <a:t>b</a:t>
            </a:r>
            <a:r>
              <a:rPr lang="en-US" spc="-14" dirty="0"/>
              <a:t>y</a:t>
            </a:r>
            <a:r>
              <a:rPr lang="en-US" dirty="0"/>
              <a:t>:</a:t>
            </a:r>
            <a:r>
              <a:rPr lang="en-US" spc="2" dirty="0"/>
              <a:t> </a:t>
            </a:r>
            <a:r>
              <a:rPr lang="en-US" spc="16" dirty="0"/>
              <a:t>xx</a:t>
            </a:r>
            <a:r>
              <a:rPr lang="en-US" spc="2" dirty="0"/>
              <a:t>x </a:t>
            </a:r>
            <a:r>
              <a:rPr lang="en-US" spc="16" dirty="0"/>
              <a:t>xxx</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3" name="Holder 3"/>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dirty="0"/>
              <a:t>P</a:t>
            </a:r>
            <a:r>
              <a:rPr lang="en-US" spc="-5" dirty="0"/>
              <a:t>re</a:t>
            </a:r>
            <a:r>
              <a:rPr lang="en-US" dirty="0"/>
              <a:t>s</a:t>
            </a:r>
            <a:r>
              <a:rPr lang="en-US" spc="-5" dirty="0"/>
              <a:t>en</a:t>
            </a:r>
            <a:r>
              <a:rPr lang="en-US" spc="-9" dirty="0"/>
              <a:t>t</a:t>
            </a:r>
            <a:r>
              <a:rPr lang="en-US" dirty="0"/>
              <a:t>e</a:t>
            </a:r>
            <a:r>
              <a:rPr lang="en-US" spc="2" dirty="0"/>
              <a:t>d </a:t>
            </a:r>
            <a:r>
              <a:rPr lang="en-US" spc="-9" dirty="0"/>
              <a:t>b</a:t>
            </a:r>
            <a:r>
              <a:rPr lang="en-US" spc="-14" dirty="0"/>
              <a:t>y</a:t>
            </a:r>
            <a:r>
              <a:rPr lang="en-US" dirty="0"/>
              <a:t>:</a:t>
            </a:r>
            <a:r>
              <a:rPr lang="en-US" spc="2" dirty="0"/>
              <a:t> </a:t>
            </a:r>
            <a:r>
              <a:rPr lang="en-US" spc="16" dirty="0"/>
              <a:t>xx</a:t>
            </a:r>
            <a:r>
              <a:rPr lang="en-US" spc="2" dirty="0"/>
              <a:t>x </a:t>
            </a:r>
            <a:r>
              <a:rPr lang="en-US" spc="16" dirty="0"/>
              <a:t>xxx</a:t>
            </a:r>
          </a:p>
        </p:txBody>
      </p:sp>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dirty="0"/>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dirty="0"/>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dirty="0"/>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p>
        </p:txBody>
      </p:sp>
      <p:sp>
        <p:nvSpPr>
          <p:cNvPr id="3" name="Footer Placeholder 2"/>
          <p:cNvSpPr>
            <a:spLocks noGrp="1"/>
          </p:cNvSpPr>
          <p:nvPr>
            <p:ph type="ftr" sz="quarter" idx="10"/>
          </p:nvPr>
        </p:nvSpPr>
        <p:spPr>
          <a:xfrm>
            <a:off x="3458341" y="2255363"/>
            <a:ext cx="228968" cy="272955"/>
          </a:xfrm>
        </p:spPr>
        <p:txBody>
          <a:body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6" name="Holder 2"/>
          <p:cNvSpPr txBox="1">
            <a:spLocks/>
          </p:cNvSpPr>
          <p:nvPr userDrawn="1"/>
        </p:nvSpPr>
        <p:spPr>
          <a:xfrm>
            <a:off x="7603546" y="4959014"/>
            <a:ext cx="503411"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dirty="0"/>
              <a:t>8</a:t>
            </a:r>
            <a:r>
              <a:rPr lang="en-US" sz="591" spc="7" dirty="0"/>
              <a:t>0</a:t>
            </a:r>
            <a:r>
              <a:rPr lang="en-US" sz="591" spc="16" dirty="0"/>
              <a:t>0</a:t>
            </a:r>
            <a:r>
              <a:rPr lang="en-US" sz="591" spc="-11" dirty="0"/>
              <a:t>-</a:t>
            </a:r>
            <a:r>
              <a:rPr lang="en-US" sz="591" spc="-7" dirty="0"/>
              <a:t>2</a:t>
            </a:r>
            <a:r>
              <a:rPr lang="en-US" sz="591" spc="-9" dirty="0"/>
              <a:t>R</a:t>
            </a:r>
            <a:r>
              <a:rPr lang="en-US" sz="591" spc="-2" dirty="0"/>
              <a:t>E</a:t>
            </a:r>
            <a:r>
              <a:rPr lang="en-US" sz="591" spc="-9" dirty="0"/>
              <a:t>VI</a:t>
            </a:r>
            <a:r>
              <a:rPr lang="en-US" sz="591" dirty="0"/>
              <a:t>E</a:t>
            </a:r>
            <a:r>
              <a:rPr lang="en-US" sz="591" spc="5" dirty="0"/>
              <a:t>W</a:t>
            </a:r>
          </a:p>
        </p:txBody>
      </p:sp>
      <p:sp>
        <p:nvSpPr>
          <p:cNvPr id="7" name="Holder 3"/>
          <p:cNvSpPr txBox="1">
            <a:spLocks/>
          </p:cNvSpPr>
          <p:nvPr userDrawn="1"/>
        </p:nvSpPr>
        <p:spPr>
          <a:xfrm>
            <a:off x="1603635" y="4969757"/>
            <a:ext cx="752950"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dirty="0"/>
              <a:t>P</a:t>
            </a:r>
            <a:r>
              <a:rPr lang="en-US" sz="591" spc="-5" dirty="0"/>
              <a:t>re</a:t>
            </a:r>
            <a:r>
              <a:rPr lang="en-US" sz="591" dirty="0"/>
              <a:t>s</a:t>
            </a:r>
            <a:r>
              <a:rPr lang="en-US" sz="591" spc="-5" dirty="0"/>
              <a:t>en</a:t>
            </a:r>
            <a:r>
              <a:rPr lang="en-US" sz="591" spc="-9" dirty="0"/>
              <a:t>t</a:t>
            </a:r>
            <a:r>
              <a:rPr lang="en-US" sz="591" dirty="0"/>
              <a:t>e</a:t>
            </a:r>
            <a:r>
              <a:rPr lang="en-US" sz="591" spc="2" dirty="0"/>
              <a:t>d </a:t>
            </a:r>
            <a:r>
              <a:rPr lang="en-US" sz="591" spc="-9" dirty="0"/>
              <a:t>b</a:t>
            </a:r>
            <a:r>
              <a:rPr lang="en-US" sz="591" spc="-14" dirty="0"/>
              <a:t>y</a:t>
            </a:r>
            <a:r>
              <a:rPr lang="en-US" sz="591" dirty="0"/>
              <a:t>:</a:t>
            </a:r>
            <a:r>
              <a:rPr lang="en-US" sz="591" spc="2" dirty="0"/>
              <a:t> </a:t>
            </a:r>
            <a:r>
              <a:rPr lang="en-US" sz="591" spc="16" dirty="0"/>
              <a:t>xx</a:t>
            </a:r>
            <a:r>
              <a:rPr lang="en-US" sz="591" spc="2" dirty="0"/>
              <a:t>x </a:t>
            </a:r>
            <a:r>
              <a:rPr lang="en-US" sz="591" spc="16" dirty="0"/>
              <a:t>xxx</a:t>
            </a: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dirty="0"/>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4" name="Date Placeholder 3"/>
          <p:cNvSpPr>
            <a:spLocks noGrp="1"/>
          </p:cNvSpPr>
          <p:nvPr>
            <p:ph type="dt" sz="half" idx="11"/>
          </p:nvPr>
        </p:nvSpPr>
        <p:spPr>
          <a:xfrm>
            <a:off x="729386" y="2260249"/>
            <a:ext cx="342466" cy="272955"/>
          </a:xfrm>
        </p:spPr>
        <p:txBody>
          <a:bodyPr/>
          <a:lstStyle/>
          <a:p>
            <a:pPr marL="5776"/>
            <a:r>
              <a:rPr lang="en-US" spc="-11" dirty="0"/>
              <a:t>P</a:t>
            </a:r>
            <a:r>
              <a:rPr lang="en-US" spc="-5" dirty="0"/>
              <a:t>re</a:t>
            </a:r>
            <a:r>
              <a:rPr lang="en-US" dirty="0"/>
              <a:t>s</a:t>
            </a:r>
            <a:r>
              <a:rPr lang="en-US" spc="-5" dirty="0"/>
              <a:t>en</a:t>
            </a:r>
            <a:r>
              <a:rPr lang="en-US" spc="-9" dirty="0"/>
              <a:t>t</a:t>
            </a:r>
            <a:r>
              <a:rPr lang="en-US" dirty="0"/>
              <a:t>e</a:t>
            </a:r>
            <a:r>
              <a:rPr lang="en-US" spc="2" dirty="0"/>
              <a:t>d </a:t>
            </a:r>
            <a:r>
              <a:rPr lang="en-US" spc="-9" dirty="0"/>
              <a:t>b</a:t>
            </a:r>
            <a:r>
              <a:rPr lang="en-US" spc="-14" dirty="0"/>
              <a:t>y</a:t>
            </a:r>
            <a:r>
              <a:rPr lang="en-US" dirty="0"/>
              <a:t>:</a:t>
            </a:r>
            <a:r>
              <a:rPr lang="en-US" spc="2" dirty="0"/>
              <a:t> </a:t>
            </a:r>
            <a:r>
              <a:rPr lang="en-US" spc="16" dirty="0"/>
              <a:t>xx</a:t>
            </a:r>
            <a:r>
              <a:rPr lang="en-US" spc="2" dirty="0"/>
              <a:t>x </a:t>
            </a:r>
            <a:r>
              <a:rPr lang="en-US" spc="16" dirty="0"/>
              <a:t>xxx</a:t>
            </a:r>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
        <p:nvSpPr>
          <p:cNvPr id="7" name="Picture Placeholder 6"/>
          <p:cNvSpPr>
            <a:spLocks noGrp="1"/>
          </p:cNvSpPr>
          <p:nvPr>
            <p:ph type="pic" sz="quarter" idx="13"/>
          </p:nvPr>
        </p:nvSpPr>
        <p:spPr>
          <a:xfrm>
            <a:off x="626477" y="2086568"/>
            <a:ext cx="1698254" cy="1559512"/>
          </a:xfrm>
          <a:prstGeom prst="rect">
            <a:avLst/>
          </a:prstGeom>
        </p:spPr>
        <p:txBody>
          <a:bodyPr/>
          <a:lstStyle>
            <a:lvl1pPr>
              <a:defRPr sz="1455">
                <a:solidFill>
                  <a:srgbClr val="FF0000"/>
                </a:solidFill>
              </a:defRPr>
            </a:lvl1pPr>
          </a:lstStyle>
          <a:p>
            <a:endParaRPr lang="en-US" dirty="0"/>
          </a:p>
        </p:txBody>
      </p:sp>
      <p:sp>
        <p:nvSpPr>
          <p:cNvPr id="8" name="Picture Placeholder 6"/>
          <p:cNvSpPr>
            <a:spLocks noGrp="1"/>
          </p:cNvSpPr>
          <p:nvPr>
            <p:ph type="pic" sz="quarter" idx="14"/>
          </p:nvPr>
        </p:nvSpPr>
        <p:spPr>
          <a:xfrm>
            <a:off x="2632641" y="2086568"/>
            <a:ext cx="1698254" cy="1559512"/>
          </a:xfrm>
          <a:prstGeom prst="rect">
            <a:avLst/>
          </a:prstGeom>
        </p:spPr>
        <p:txBody>
          <a:bodyPr/>
          <a:lstStyle>
            <a:lvl1pPr>
              <a:defRPr sz="1455">
                <a:solidFill>
                  <a:srgbClr val="FF0000"/>
                </a:solidFill>
              </a:defRPr>
            </a:lvl1pPr>
          </a:lstStyle>
          <a:p>
            <a:endParaRPr lang="en-US" dirty="0"/>
          </a:p>
        </p:txBody>
      </p:sp>
      <p:sp>
        <p:nvSpPr>
          <p:cNvPr id="9" name="Picture Placeholder 6"/>
          <p:cNvSpPr>
            <a:spLocks noGrp="1"/>
          </p:cNvSpPr>
          <p:nvPr>
            <p:ph type="pic" sz="quarter" idx="15"/>
          </p:nvPr>
        </p:nvSpPr>
        <p:spPr>
          <a:xfrm>
            <a:off x="4577517" y="2086568"/>
            <a:ext cx="1698254" cy="1559512"/>
          </a:xfrm>
          <a:prstGeom prst="rect">
            <a:avLst/>
          </a:prstGeom>
        </p:spPr>
        <p:txBody>
          <a:bodyPr/>
          <a:lstStyle>
            <a:lvl1pPr>
              <a:defRPr sz="1455">
                <a:solidFill>
                  <a:srgbClr val="FF0000"/>
                </a:solidFill>
              </a:defRPr>
            </a:lvl1pPr>
          </a:lstStyle>
          <a:p>
            <a:endParaRPr lang="en-US" dirty="0"/>
          </a:p>
        </p:txBody>
      </p:sp>
      <p:sp>
        <p:nvSpPr>
          <p:cNvPr id="10" name="Picture Placeholder 6"/>
          <p:cNvSpPr>
            <a:spLocks noGrp="1"/>
          </p:cNvSpPr>
          <p:nvPr>
            <p:ph type="pic" sz="quarter" idx="16"/>
          </p:nvPr>
        </p:nvSpPr>
        <p:spPr>
          <a:xfrm>
            <a:off x="6583680" y="2086568"/>
            <a:ext cx="1698254" cy="1559512"/>
          </a:xfrm>
          <a:prstGeom prst="rect">
            <a:avLst/>
          </a:prstGeom>
        </p:spPr>
        <p:txBody>
          <a:bodyPr/>
          <a:lstStyle>
            <a:lvl1pPr>
              <a:defRPr sz="1455">
                <a:solidFill>
                  <a:srgbClr val="FF0000"/>
                </a:solidFill>
              </a:defRPr>
            </a:lvl1pPr>
          </a:lstStyle>
          <a:p>
            <a:endParaRPr lang="en-US" dirty="0"/>
          </a:p>
        </p:txBody>
      </p:sp>
      <p:sp>
        <p:nvSpPr>
          <p:cNvPr id="11" name="Rectangle 10"/>
          <p:cNvSpPr/>
          <p:nvPr userDrawn="1"/>
        </p:nvSpPr>
        <p:spPr>
          <a:xfrm>
            <a:off x="1758546" y="312367"/>
            <a:ext cx="5845000" cy="901051"/>
          </a:xfrm>
          <a:prstGeom prst="rect">
            <a:avLst/>
          </a:prstGeom>
          <a:noFill/>
          <a:ln w="85725">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p>
        </p:txBody>
      </p:sp>
      <p:sp>
        <p:nvSpPr>
          <p:cNvPr id="15" name="Text Placeholder 14"/>
          <p:cNvSpPr>
            <a:spLocks noGrp="1"/>
          </p:cNvSpPr>
          <p:nvPr>
            <p:ph type="body" sz="quarter" idx="17"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32829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4" name="Date Placeholder 3"/>
          <p:cNvSpPr>
            <a:spLocks noGrp="1"/>
          </p:cNvSpPr>
          <p:nvPr>
            <p:ph type="dt" sz="half" idx="11"/>
          </p:nvPr>
        </p:nvSpPr>
        <p:spPr>
          <a:xfrm>
            <a:off x="729386" y="2260249"/>
            <a:ext cx="342466" cy="272955"/>
          </a:xfrm>
        </p:spPr>
        <p:txBody>
          <a:bodyPr/>
          <a:lstStyle/>
          <a:p>
            <a:pPr marL="5776"/>
            <a:r>
              <a:rPr lang="en-US" spc="-11" dirty="0"/>
              <a:t>P</a:t>
            </a:r>
            <a:r>
              <a:rPr lang="en-US" spc="-5" dirty="0"/>
              <a:t>re</a:t>
            </a:r>
            <a:r>
              <a:rPr lang="en-US" dirty="0"/>
              <a:t>s</a:t>
            </a:r>
            <a:r>
              <a:rPr lang="en-US" spc="-5" dirty="0"/>
              <a:t>en</a:t>
            </a:r>
            <a:r>
              <a:rPr lang="en-US" spc="-9" dirty="0"/>
              <a:t>t</a:t>
            </a:r>
            <a:r>
              <a:rPr lang="en-US" dirty="0"/>
              <a:t>e</a:t>
            </a:r>
            <a:r>
              <a:rPr lang="en-US" spc="2" dirty="0"/>
              <a:t>d </a:t>
            </a:r>
            <a:r>
              <a:rPr lang="en-US" spc="-9" dirty="0"/>
              <a:t>b</a:t>
            </a:r>
            <a:r>
              <a:rPr lang="en-US" spc="-14" dirty="0"/>
              <a:t>y</a:t>
            </a:r>
            <a:r>
              <a:rPr lang="en-US" dirty="0"/>
              <a:t>:</a:t>
            </a:r>
            <a:r>
              <a:rPr lang="en-US" spc="2" dirty="0"/>
              <a:t> </a:t>
            </a:r>
            <a:r>
              <a:rPr lang="en-US" spc="16" dirty="0"/>
              <a:t>xx</a:t>
            </a:r>
            <a:r>
              <a:rPr lang="en-US" spc="2" dirty="0"/>
              <a:t>x </a:t>
            </a:r>
            <a:r>
              <a:rPr lang="en-US" spc="16" dirty="0"/>
              <a:t>xxx</a:t>
            </a:r>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dirty="0"/>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dirty="0"/>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dirty="0"/>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dirty="0"/>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t>Z</a:t>
            </a:r>
            <a:endParaRPr sz="372" dirty="0"/>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dirty="0"/>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dirty="0"/>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dirty="0"/>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dirty="0"/>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dirty="0"/>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200249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2" dirty="0"/>
              <a:t>8</a:t>
            </a:r>
            <a:r>
              <a:rPr lang="en-US" spc="7" dirty="0"/>
              <a:t>0</a:t>
            </a:r>
            <a:r>
              <a:rPr lang="en-US" spc="16" dirty="0"/>
              <a:t>0</a:t>
            </a:r>
            <a:r>
              <a:rPr lang="en-US" spc="-11" dirty="0"/>
              <a:t>-</a:t>
            </a:r>
            <a:r>
              <a:rPr lang="en-US" spc="-7" dirty="0"/>
              <a:t>2</a:t>
            </a:r>
            <a:r>
              <a:rPr lang="en-US" spc="-9" dirty="0"/>
              <a:t>R</a:t>
            </a:r>
            <a:r>
              <a:rPr lang="en-US" spc="-2" dirty="0"/>
              <a:t>E</a:t>
            </a:r>
            <a:r>
              <a:rPr lang="en-US" spc="-9" dirty="0"/>
              <a:t>VI</a:t>
            </a:r>
            <a:r>
              <a:rPr lang="en-US" dirty="0"/>
              <a:t>E</a:t>
            </a:r>
            <a:r>
              <a:rPr lang="en-US" spc="5" dirty="0"/>
              <a:t>W</a:t>
            </a: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11" dirty="0"/>
              <a:t>P</a:t>
            </a:r>
            <a:r>
              <a:rPr lang="en-US" spc="-5" dirty="0"/>
              <a:t>re</a:t>
            </a:r>
            <a:r>
              <a:rPr lang="en-US" dirty="0"/>
              <a:t>s</a:t>
            </a:r>
            <a:r>
              <a:rPr lang="en-US" spc="-5" dirty="0"/>
              <a:t>en</a:t>
            </a:r>
            <a:r>
              <a:rPr lang="en-US" spc="-9" dirty="0"/>
              <a:t>t</a:t>
            </a:r>
            <a:r>
              <a:rPr lang="en-US" dirty="0"/>
              <a:t>e</a:t>
            </a:r>
            <a:r>
              <a:rPr lang="en-US" spc="2" dirty="0"/>
              <a:t>d </a:t>
            </a:r>
            <a:r>
              <a:rPr lang="en-US" spc="-9" dirty="0"/>
              <a:t>b</a:t>
            </a:r>
            <a:r>
              <a:rPr lang="en-US" spc="-14" dirty="0"/>
              <a:t>y</a:t>
            </a:r>
            <a:r>
              <a:rPr lang="en-US" dirty="0"/>
              <a:t>:</a:t>
            </a:r>
            <a:r>
              <a:rPr lang="en-US" spc="2" dirty="0"/>
              <a:t> </a:t>
            </a:r>
            <a:r>
              <a:rPr lang="en-US" spc="16" dirty="0"/>
              <a:t>xx</a:t>
            </a:r>
            <a:r>
              <a:rPr lang="en-US" spc="2" dirty="0"/>
              <a:t>x </a:t>
            </a:r>
            <a:r>
              <a:rPr lang="en-US" spc="16" dirty="0"/>
              <a:t>xxx</a:t>
            </a: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dirty="0"/>
              <a:t>8</a:t>
            </a:r>
            <a:r>
              <a:rPr lang="en-US" sz="591" spc="7" dirty="0"/>
              <a:t>0</a:t>
            </a:r>
            <a:r>
              <a:rPr lang="en-US" sz="591" spc="16" dirty="0"/>
              <a:t>0</a:t>
            </a:r>
            <a:r>
              <a:rPr lang="en-US" sz="591" spc="-11" dirty="0"/>
              <a:t>-</a:t>
            </a:r>
            <a:r>
              <a:rPr lang="en-US" sz="591" spc="-7" dirty="0"/>
              <a:t>2</a:t>
            </a:r>
            <a:r>
              <a:rPr lang="en-US" sz="591" spc="-9" dirty="0"/>
              <a:t>R</a:t>
            </a:r>
            <a:r>
              <a:rPr lang="en-US" sz="591" spc="-2" dirty="0"/>
              <a:t>E</a:t>
            </a:r>
            <a:r>
              <a:rPr lang="en-US" sz="591" spc="-9" dirty="0"/>
              <a:t>VI</a:t>
            </a:r>
            <a:r>
              <a:rPr lang="en-US" sz="591" dirty="0"/>
              <a:t>E</a:t>
            </a:r>
            <a:r>
              <a:rPr lang="en-US" sz="591" spc="5" dirty="0"/>
              <a:t>W</a:t>
            </a: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dirty="0"/>
              <a:t>P</a:t>
            </a:r>
            <a:r>
              <a:rPr lang="en-US" sz="591" spc="-5" dirty="0"/>
              <a:t>re</a:t>
            </a:r>
            <a:r>
              <a:rPr lang="en-US" sz="591" dirty="0"/>
              <a:t>s</a:t>
            </a:r>
            <a:r>
              <a:rPr lang="en-US" sz="591" spc="-5" dirty="0"/>
              <a:t>en</a:t>
            </a:r>
            <a:r>
              <a:rPr lang="en-US" sz="591" spc="-9" dirty="0"/>
              <a:t>t</a:t>
            </a:r>
            <a:r>
              <a:rPr lang="en-US" sz="591" dirty="0"/>
              <a:t>e</a:t>
            </a:r>
            <a:r>
              <a:rPr lang="en-US" sz="591" spc="2" dirty="0"/>
              <a:t>d </a:t>
            </a:r>
            <a:r>
              <a:rPr lang="en-US" sz="591" spc="-9" dirty="0"/>
              <a:t>b</a:t>
            </a:r>
            <a:r>
              <a:rPr lang="en-US" sz="591" spc="-14" dirty="0"/>
              <a:t>y</a:t>
            </a:r>
            <a:r>
              <a:rPr lang="en-US" sz="591" dirty="0"/>
              <a:t>:</a:t>
            </a:r>
            <a:r>
              <a:rPr lang="en-US" sz="591" spc="2" dirty="0"/>
              <a:t> </a:t>
            </a:r>
            <a:r>
              <a:rPr lang="en-US" sz="591" spc="16" dirty="0"/>
              <a:t>xx</a:t>
            </a:r>
            <a:r>
              <a:rPr lang="en-US" sz="591" spc="2" dirty="0"/>
              <a:t>x </a:t>
            </a:r>
            <a:r>
              <a:rPr lang="en-US" sz="591" spc="16" dirty="0"/>
              <a:t>xxx</a:t>
            </a: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dirty="0"/>
          </a:p>
        </p:txBody>
      </p:sp>
      <p:sp>
        <p:nvSpPr>
          <p:cNvPr id="11" name="object 40"/>
          <p:cNvSpPr txBox="1">
            <a:spLocks/>
          </p:cNvSpPr>
          <p:nvPr userDrawn="1"/>
        </p:nvSpPr>
        <p:spPr>
          <a:xfrm>
            <a:off x="7603546" y="4959330"/>
            <a:ext cx="503411" cy="90922"/>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dirty="0"/>
              <a:t>8</a:t>
            </a:r>
            <a:r>
              <a:rPr lang="en-US" sz="591" spc="7" dirty="0"/>
              <a:t>0</a:t>
            </a:r>
            <a:r>
              <a:rPr lang="en-US" sz="591" spc="16" dirty="0"/>
              <a:t>0</a:t>
            </a:r>
            <a:r>
              <a:rPr lang="en-US" sz="591" spc="-11" dirty="0"/>
              <a:t>-</a:t>
            </a:r>
            <a:r>
              <a:rPr lang="en-US" sz="591" spc="-7" dirty="0"/>
              <a:t>2</a:t>
            </a:r>
            <a:r>
              <a:rPr lang="en-US" sz="591" spc="-9" dirty="0"/>
              <a:t>R</a:t>
            </a:r>
            <a:r>
              <a:rPr lang="en-US" sz="591" spc="-2" dirty="0"/>
              <a:t>E</a:t>
            </a:r>
            <a:r>
              <a:rPr lang="en-US" sz="591" spc="-9" dirty="0"/>
              <a:t>VI</a:t>
            </a:r>
            <a:r>
              <a:rPr lang="en-US" sz="591" dirty="0"/>
              <a:t>E</a:t>
            </a:r>
            <a:r>
              <a:rPr lang="en-US" sz="591" spc="5" dirty="0"/>
              <a:t>W</a:t>
            </a:r>
          </a:p>
        </p:txBody>
      </p:sp>
      <p:sp>
        <p:nvSpPr>
          <p:cNvPr id="12" name="object 41"/>
          <p:cNvSpPr txBox="1"/>
          <p:nvPr userDrawn="1"/>
        </p:nvSpPr>
        <p:spPr>
          <a:xfrm>
            <a:off x="4491827" y="4943095"/>
            <a:ext cx="696342" cy="90922"/>
          </a:xfrm>
          <a:prstGeom prst="rect">
            <a:avLst/>
          </a:prstGeom>
        </p:spPr>
        <p:txBody>
          <a:bodyPr vert="horz" wrap="square" lIns="0" tIns="0" rIns="0" bIns="0" rtlCol="0">
            <a:spAutoFit/>
          </a:bodyPr>
          <a:lstStyle/>
          <a:p>
            <a:pPr marL="5776">
              <a:lnSpc>
                <a:spcPct val="100000"/>
              </a:lnSpc>
            </a:pPr>
            <a:r>
              <a:rPr sz="591" dirty="0">
                <a:solidFill>
                  <a:srgbClr val="FFFFFF"/>
                </a:solidFill>
                <a:latin typeface="Helvetica"/>
                <a:cs typeface="Helvetica"/>
              </a:rPr>
              <a:t>pr</a:t>
            </a:r>
            <a:r>
              <a:rPr sz="591" spc="-7" dirty="0">
                <a:solidFill>
                  <a:srgbClr val="FFFFFF"/>
                </a:solidFill>
                <a:latin typeface="Helvetica"/>
                <a:cs typeface="Helvetica"/>
              </a:rPr>
              <a:t>i</a:t>
            </a:r>
            <a:r>
              <a:rPr sz="591" dirty="0">
                <a:solidFill>
                  <a:srgbClr val="FFFFFF"/>
                </a:solidFill>
                <a:latin typeface="Helvetica"/>
                <a:cs typeface="Helvetica"/>
              </a:rPr>
              <a:t>n</a:t>
            </a:r>
            <a:r>
              <a:rPr sz="591" spc="5" dirty="0">
                <a:solidFill>
                  <a:srgbClr val="FFFFFF"/>
                </a:solidFill>
                <a:latin typeface="Helvetica"/>
                <a:cs typeface="Helvetica"/>
              </a:rPr>
              <a:t>c</a:t>
            </a:r>
            <a:r>
              <a:rPr sz="591" spc="-7" dirty="0">
                <a:solidFill>
                  <a:srgbClr val="FFFFFF"/>
                </a:solidFill>
                <a:latin typeface="Helvetica"/>
                <a:cs typeface="Helvetica"/>
              </a:rPr>
              <a:t>et</a:t>
            </a:r>
            <a:r>
              <a:rPr sz="591" spc="-2" dirty="0">
                <a:solidFill>
                  <a:srgbClr val="FFFFFF"/>
                </a:solidFill>
                <a:latin typeface="Helvetica"/>
                <a:cs typeface="Helvetica"/>
              </a:rPr>
              <a:t>o</a:t>
            </a:r>
            <a:r>
              <a:rPr sz="591" spc="-5" dirty="0">
                <a:solidFill>
                  <a:srgbClr val="FFFFFF"/>
                </a:solidFill>
                <a:latin typeface="Helvetica"/>
                <a:cs typeface="Helvetica"/>
              </a:rPr>
              <a:t>nr</a:t>
            </a:r>
            <a:r>
              <a:rPr sz="591" spc="-11" dirty="0">
                <a:solidFill>
                  <a:srgbClr val="FFFFFF"/>
                </a:solidFill>
                <a:latin typeface="Helvetica"/>
                <a:cs typeface="Helvetica"/>
              </a:rPr>
              <a:t>e</a:t>
            </a:r>
            <a:r>
              <a:rPr sz="591" dirty="0">
                <a:solidFill>
                  <a:srgbClr val="FFFFFF"/>
                </a:solidFill>
                <a:latin typeface="Helvetica"/>
                <a:cs typeface="Helvetica"/>
              </a:rPr>
              <a:t>v</a:t>
            </a:r>
            <a:r>
              <a:rPr sz="591" spc="-5" dirty="0">
                <a:solidFill>
                  <a:srgbClr val="FFFFFF"/>
                </a:solidFill>
                <a:latin typeface="Helvetica"/>
                <a:cs typeface="Helvetica"/>
              </a:rPr>
              <a:t>i</a:t>
            </a:r>
            <a:r>
              <a:rPr sz="591" spc="-9" dirty="0">
                <a:solidFill>
                  <a:srgbClr val="FFFFFF"/>
                </a:solidFill>
                <a:latin typeface="Helvetica"/>
                <a:cs typeface="Helvetica"/>
              </a:rPr>
              <a:t>e</a:t>
            </a:r>
            <a:r>
              <a:rPr sz="591" spc="-32" dirty="0">
                <a:solidFill>
                  <a:srgbClr val="FFFFFF"/>
                </a:solidFill>
                <a:latin typeface="Helvetica"/>
                <a:cs typeface="Helvetica"/>
              </a:rPr>
              <a:t>w</a:t>
            </a:r>
            <a:r>
              <a:rPr sz="591" spc="-14" dirty="0">
                <a:solidFill>
                  <a:srgbClr val="FFFFFF"/>
                </a:solidFill>
                <a:latin typeface="Helvetica"/>
                <a:cs typeface="Helvetica"/>
              </a:rPr>
              <a:t>.</a:t>
            </a:r>
            <a:r>
              <a:rPr sz="591" spc="5" dirty="0">
                <a:solidFill>
                  <a:srgbClr val="FFFFFF"/>
                </a:solidFill>
                <a:latin typeface="Helvetica"/>
                <a:cs typeface="Helvetica"/>
              </a:rPr>
              <a:t>c</a:t>
            </a:r>
            <a:r>
              <a:rPr sz="591" spc="-2" dirty="0">
                <a:solidFill>
                  <a:srgbClr val="FFFFFF"/>
                </a:solidFill>
                <a:latin typeface="Helvetica"/>
                <a:cs typeface="Helvetica"/>
              </a:rPr>
              <a:t>o</a:t>
            </a:r>
            <a:r>
              <a:rPr sz="591" spc="5" dirty="0">
                <a:solidFill>
                  <a:srgbClr val="FFFFFF"/>
                </a:solidFill>
                <a:latin typeface="Helvetica"/>
                <a:cs typeface="Helvetica"/>
              </a:rPr>
              <a:t>m</a:t>
            </a:r>
            <a:endParaRPr sz="591" dirty="0">
              <a:latin typeface="Helvetica"/>
              <a:cs typeface="Helvetica"/>
            </a:endParaRPr>
          </a:p>
        </p:txBody>
      </p:sp>
      <p:sp>
        <p:nvSpPr>
          <p:cNvPr id="13" name="object 42"/>
          <p:cNvSpPr txBox="1">
            <a:spLocks/>
          </p:cNvSpPr>
          <p:nvPr userDrawn="1"/>
        </p:nvSpPr>
        <p:spPr>
          <a:xfrm>
            <a:off x="1931030" y="4948113"/>
            <a:ext cx="752950" cy="90922"/>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dirty="0"/>
              <a:t>P</a:t>
            </a:r>
            <a:r>
              <a:rPr lang="en-US" sz="591" spc="-5" dirty="0"/>
              <a:t>re</a:t>
            </a:r>
            <a:r>
              <a:rPr lang="en-US" sz="591" dirty="0"/>
              <a:t>s</a:t>
            </a:r>
            <a:r>
              <a:rPr lang="en-US" sz="591" spc="-5" dirty="0"/>
              <a:t>en</a:t>
            </a:r>
            <a:r>
              <a:rPr lang="en-US" sz="591" spc="-9" dirty="0"/>
              <a:t>t</a:t>
            </a:r>
            <a:r>
              <a:rPr lang="en-US" sz="591" dirty="0"/>
              <a:t>e</a:t>
            </a:r>
            <a:r>
              <a:rPr lang="en-US" sz="591" spc="2" dirty="0"/>
              <a:t>d </a:t>
            </a:r>
            <a:r>
              <a:rPr lang="en-US" sz="591" spc="-9" dirty="0"/>
              <a:t>b</a:t>
            </a:r>
            <a:r>
              <a:rPr lang="en-US" sz="591" spc="-14" dirty="0"/>
              <a:t>y</a:t>
            </a:r>
            <a:r>
              <a:rPr lang="en-US" sz="591" dirty="0"/>
              <a:t>:</a:t>
            </a:r>
            <a:r>
              <a:rPr lang="en-US" sz="591" spc="2" dirty="0"/>
              <a:t> </a:t>
            </a:r>
            <a:r>
              <a:rPr lang="en-US" sz="591" spc="16" dirty="0"/>
              <a:t>xx</a:t>
            </a:r>
            <a:r>
              <a:rPr lang="en-US" sz="591" spc="2" dirty="0"/>
              <a:t>x </a:t>
            </a:r>
            <a:r>
              <a:rPr lang="en-US" sz="591" spc="16" dirty="0"/>
              <a:t>xxx</a:t>
            </a: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pPr/>
              <a:t>‹#›</a:t>
            </a:fld>
            <a:endParaRPr lang="en-US" sz="819" dirty="0"/>
          </a:p>
        </p:txBody>
      </p:sp>
      <p:pic>
        <p:nvPicPr>
          <p:cNvPr id="15" name="Picture 14"/>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sp>
        <p:nvSpPr>
          <p:cNvPr id="6" name="Holder 6"/>
          <p:cNvSpPr>
            <a:spLocks noGrp="1"/>
          </p:cNvSpPr>
          <p:nvPr>
            <p:ph type="sldNum" sz="quarter" idx="7"/>
          </p:nvPr>
        </p:nvSpPr>
        <p:spPr>
          <a:xfrm>
            <a:off x="7010400" y="4960290"/>
            <a:ext cx="2103120" cy="1260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pic>
        <p:nvPicPr>
          <p:cNvPr id="2" name="Picture 1"/>
          <p:cNvPicPr>
            <a:picLocks noChangeAspect="1"/>
          </p:cNvPicPr>
          <p:nvPr userDrawn="1"/>
        </p:nvPicPr>
        <p:blipFill>
          <a:blip r:embed="rId22"/>
          <a:stretch>
            <a:fillRect/>
          </a:stretch>
        </p:blipFill>
        <p:spPr>
          <a:xfrm>
            <a:off x="8102600" y="4347718"/>
            <a:ext cx="1041400" cy="8255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5" r:id="rId6"/>
    <p:sldLayoutId id="2147483669" r:id="rId7"/>
    <p:sldLayoutId id="2147483667" r:id="rId8"/>
    <p:sldLayoutId id="2147483670" r:id="rId9"/>
    <p:sldLayoutId id="2147483668" r:id="rId10"/>
    <p:sldLayoutId id="2147483671" r:id="rId11"/>
    <p:sldLayoutId id="2147483672" r:id="rId12"/>
    <p:sldLayoutId id="2147483673" r:id="rId13"/>
    <p:sldLayoutId id="2147483675" r:id="rId14"/>
    <p:sldLayoutId id="2147483676" r:id="rId15"/>
    <p:sldLayoutId id="2147483679" r:id="rId16"/>
    <p:sldLayoutId id="2147483680" r:id="rId17"/>
    <p:sldLayoutId id="2147483682" r:id="rId18"/>
    <p:sldLayoutId id="2147483683" r:id="rId19"/>
  </p:sldLayoutIdLst>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1E5BB3B-D918-49CA-9FBE-E9BCE3F954EE}" type="datetime1">
              <a:rPr lang="en-US" smtClean="0"/>
              <a:t>10/18/2018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1 - https://reports.collegeboard.org/sat-suite-program-results/class-2017-results</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BF623E5-4FF7-4692-808E-BBAAE4835C36}" type="slidenum">
              <a:rPr lang="en-US" smtClean="0"/>
              <a:t>‹#›</a:t>
            </a:fld>
            <a:endParaRPr lang="en-US" dirty="0"/>
          </a:p>
        </p:txBody>
      </p:sp>
    </p:spTree>
    <p:extLst>
      <p:ext uri="{BB962C8B-B14F-4D97-AF65-F5344CB8AC3E}">
        <p14:creationId xmlns:p14="http://schemas.microsoft.com/office/powerpoint/2010/main" val="3906887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hyperlink" Target="https://reports.collegeboard.org/sat-suite-program-results/overview" TargetMode="External"/><Relationship Id="rId4" Type="http://schemas.openxmlformats.org/officeDocument/2006/relationships/hyperlink" Target="https://reports.collegeboard.org/sat-suite-program-results/class-2017-resul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hyperlink" Target="https://princetonreview.blog/2018/06/14/which-schools-superscore-the-act-and-why-more-shoul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Nicole.Iannucci@reiew.com"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hyperlink" Target="https://reports.collegeboard.org/sat-suite-program-results/class-2017-result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hyperlink" Target="https://en.wikipedia.org/wiki/SA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2" name="object 32"/>
          <p:cNvSpPr txBox="1"/>
          <p:nvPr/>
        </p:nvSpPr>
        <p:spPr>
          <a:xfrm>
            <a:off x="304800" y="4171950"/>
            <a:ext cx="4272709" cy="692754"/>
          </a:xfrm>
          <a:prstGeom prst="rect">
            <a:avLst/>
          </a:prstGeom>
          <a:solidFill>
            <a:srgbClr val="000000"/>
          </a:solidFill>
        </p:spPr>
        <p:txBody>
          <a:bodyPr vert="horz" wrap="square" lIns="0" tIns="0" rIns="0" bIns="0" rtlCol="0">
            <a:spAutoFit/>
          </a:bodyPr>
          <a:lstStyle/>
          <a:p>
            <a:pPr marL="171546">
              <a:tabLst>
                <a:tab pos="2189378" algn="l"/>
                <a:tab pos="2937653" algn="l"/>
              </a:tabLst>
            </a:pPr>
            <a:r>
              <a:rPr lang="en-US" sz="2251" spc="-152" dirty="0">
                <a:solidFill>
                  <a:srgbClr val="F5D823"/>
                </a:solidFill>
                <a:latin typeface="Helvetica"/>
                <a:cs typeface="Helvetica"/>
              </a:rPr>
              <a:t>South Brunswick High School</a:t>
            </a:r>
          </a:p>
          <a:p>
            <a:pPr marL="171546">
              <a:tabLst>
                <a:tab pos="2189378" algn="l"/>
                <a:tab pos="2937653" algn="l"/>
              </a:tabLst>
            </a:pPr>
            <a:r>
              <a:rPr lang="en-US" sz="2251" spc="-152" dirty="0">
                <a:solidFill>
                  <a:srgbClr val="F5D823"/>
                </a:solidFill>
                <a:latin typeface="Helvetica"/>
                <a:cs typeface="Helvetica"/>
              </a:rPr>
              <a:t>College Testing Night</a:t>
            </a:r>
            <a:endParaRPr sz="2251" dirty="0">
              <a:solidFill>
                <a:prstClr val="black"/>
              </a:solidFill>
              <a:latin typeface="Helvetica"/>
              <a:cs typeface="Helvetica"/>
            </a:endParaRPr>
          </a:p>
        </p:txBody>
      </p:sp>
      <p:pic>
        <p:nvPicPr>
          <p:cNvPr id="38" name="Picture 3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971550"/>
            <a:ext cx="4272709" cy="2274822"/>
          </a:xfrm>
          <a:prstGeom prst="rect">
            <a:avLst/>
          </a:prstGeom>
        </p:spPr>
      </p:pic>
    </p:spTree>
    <p:extLst>
      <p:ext uri="{BB962C8B-B14F-4D97-AF65-F5344CB8AC3E}">
        <p14:creationId xmlns:p14="http://schemas.microsoft.com/office/powerpoint/2010/main" val="92257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189411" y="209550"/>
            <a:ext cx="8976360" cy="1143642"/>
          </a:xfrm>
          <a:prstGeom prst="rect">
            <a:avLst/>
          </a:prstGeom>
        </p:spPr>
        <p:txBody>
          <a:bodyPr/>
          <a:lstStyle>
            <a:lvl1pPr>
              <a:defRPr>
                <a:latin typeface="+mj-lt"/>
                <a:ea typeface="+mj-ea"/>
                <a:cs typeface="+mj-cs"/>
              </a:defRPr>
            </a:lvl1pPr>
          </a:lstStyle>
          <a:p>
            <a:pPr defTabSz="914400"/>
            <a:r>
              <a:rPr lang="en-US" sz="3000" b="1" kern="0" dirty="0">
                <a:solidFill>
                  <a:sysClr val="windowText" lastClr="000000"/>
                </a:solidFill>
                <a:latin typeface="Helvetica Neue"/>
              </a:rPr>
              <a:t>SAT SECTION-BY-SECTION</a:t>
            </a:r>
          </a:p>
        </p:txBody>
      </p:sp>
      <p:graphicFrame>
        <p:nvGraphicFramePr>
          <p:cNvPr id="3" name="Table 2"/>
          <p:cNvGraphicFramePr>
            <a:graphicFrameLocks noGrp="1"/>
          </p:cNvGraphicFramePr>
          <p:nvPr>
            <p:extLst>
              <p:ext uri="{D42A27DB-BD31-4B8C-83A1-F6EECF244321}">
                <p14:modId xmlns:p14="http://schemas.microsoft.com/office/powerpoint/2010/main" val="2008416013"/>
              </p:ext>
            </p:extLst>
          </p:nvPr>
        </p:nvGraphicFramePr>
        <p:xfrm>
          <a:off x="609600" y="1123950"/>
          <a:ext cx="7886700" cy="2839210"/>
        </p:xfrm>
        <a:graphic>
          <a:graphicData uri="http://schemas.openxmlformats.org/drawingml/2006/table">
            <a:tbl>
              <a:tblPr firstRow="1" bandRow="1"/>
              <a:tblGrid>
                <a:gridCol w="3166364">
                  <a:extLst>
                    <a:ext uri="{9D8B030D-6E8A-4147-A177-3AD203B41FA5}">
                      <a16:colId xmlns:a16="http://schemas.microsoft.com/office/drawing/2014/main" val="20000"/>
                    </a:ext>
                  </a:extLst>
                </a:gridCol>
                <a:gridCol w="2406904">
                  <a:extLst>
                    <a:ext uri="{9D8B030D-6E8A-4147-A177-3AD203B41FA5}">
                      <a16:colId xmlns:a16="http://schemas.microsoft.com/office/drawing/2014/main" val="20001"/>
                    </a:ext>
                  </a:extLst>
                </a:gridCol>
                <a:gridCol w="2313432">
                  <a:extLst>
                    <a:ext uri="{9D8B030D-6E8A-4147-A177-3AD203B41FA5}">
                      <a16:colId xmlns:a16="http://schemas.microsoft.com/office/drawing/2014/main" val="20002"/>
                    </a:ext>
                  </a:extLst>
                </a:gridCol>
              </a:tblGrid>
              <a:tr h="350520">
                <a:tc>
                  <a:txBody>
                    <a:bodyPr/>
                    <a:lstStyle/>
                    <a:p>
                      <a:pPr algn="l" fontAlgn="ctr"/>
                      <a:endParaRPr lang="en-US" sz="2200" b="0" i="0" u="none" strike="noStrike" dirty="0">
                        <a:solidFill>
                          <a:srgbClr val="000000"/>
                        </a:solidFill>
                        <a:effectLst/>
                        <a:latin typeface="Helvetica" panose="020B0604020202020204" pitchFamily="34" charset="0"/>
                      </a:endParaRPr>
                    </a:p>
                  </a:txBody>
                  <a:tcPr marL="7010" marR="7010" marT="7010" marB="0" anchor="ctr">
                    <a:lnL>
                      <a:noFill/>
                    </a:lnL>
                    <a:lnR>
                      <a:noFill/>
                    </a:lnR>
                    <a:lnT>
                      <a:noFill/>
                    </a:lnT>
                    <a:lnB>
                      <a:noFill/>
                    </a:lnB>
                  </a:tcPr>
                </a:tc>
                <a:tc>
                  <a:txBody>
                    <a:bodyPr/>
                    <a:lstStyle/>
                    <a:p>
                      <a:pPr algn="l" fontAlgn="ctr"/>
                      <a:endParaRPr lang="en-US" sz="2200" b="0" i="0" u="none" strike="noStrike" dirty="0">
                        <a:solidFill>
                          <a:srgbClr val="000000"/>
                        </a:solidFill>
                        <a:effectLst/>
                        <a:latin typeface="Helvetica" panose="020B0604020202020204" pitchFamily="34" charset="0"/>
                      </a:endParaRPr>
                    </a:p>
                  </a:txBody>
                  <a:tcPr marL="7010" marR="7010" marT="7010" marB="0" anchor="ctr">
                    <a:lnL>
                      <a:noFill/>
                    </a:lnL>
                    <a:lnR>
                      <a:noFill/>
                    </a:lnR>
                    <a:lnT>
                      <a:noFill/>
                    </a:lnT>
                    <a:lnB>
                      <a:noFill/>
                    </a:lnB>
                  </a:tcPr>
                </a:tc>
                <a:tc>
                  <a:txBody>
                    <a:bodyPr/>
                    <a:lstStyle/>
                    <a:p>
                      <a:pPr algn="l" fontAlgn="ctr"/>
                      <a:endParaRPr lang="en-US" sz="2200" b="0" i="0" u="none" strike="noStrike" dirty="0">
                        <a:solidFill>
                          <a:srgbClr val="000000"/>
                        </a:solidFill>
                        <a:effectLst/>
                        <a:latin typeface="Helvetica" panose="020B0604020202020204" pitchFamily="34" charset="0"/>
                      </a:endParaRPr>
                    </a:p>
                  </a:txBody>
                  <a:tcPr marL="7010" marR="7010" marT="7010" marB="0" anchor="ctr">
                    <a:lnL>
                      <a:noFill/>
                    </a:lnL>
                    <a:lnR>
                      <a:noFill/>
                    </a:lnR>
                    <a:lnT>
                      <a:noFill/>
                    </a:lnT>
                    <a:lnB>
                      <a:noFill/>
                    </a:lnB>
                  </a:tcPr>
                </a:tc>
                <a:extLst>
                  <a:ext uri="{0D108BD9-81ED-4DB2-BD59-A6C34878D82A}">
                    <a16:rowId xmlns:a16="http://schemas.microsoft.com/office/drawing/2014/main" val="10000"/>
                  </a:ext>
                </a:extLst>
              </a:tr>
              <a:tr h="357530">
                <a:tc>
                  <a:txBody>
                    <a:bodyPr/>
                    <a:lstStyle/>
                    <a:p>
                      <a:pPr algn="l" fontAlgn="ctr"/>
                      <a:r>
                        <a:rPr lang="en-US" sz="2200" b="0" i="0" u="none" strike="noStrike" dirty="0">
                          <a:solidFill>
                            <a:srgbClr val="000000"/>
                          </a:solidFill>
                          <a:effectLst/>
                          <a:latin typeface="Helvetica" panose="020B0604020202020204" pitchFamily="34" charset="0"/>
                        </a:rPr>
                        <a:t>Reading</a:t>
                      </a:r>
                    </a:p>
                  </a:txBody>
                  <a:tcPr marL="7010" marR="7010" marT="701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65 minutes</a:t>
                      </a:r>
                    </a:p>
                  </a:txBody>
                  <a:tcPr marL="7010" marR="7010" marT="701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52 questions</a:t>
                      </a:r>
                    </a:p>
                  </a:txBody>
                  <a:tcPr marL="7010" marR="7010" marT="701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7530">
                <a:tc>
                  <a:txBody>
                    <a:bodyPr/>
                    <a:lstStyle/>
                    <a:p>
                      <a:pPr algn="l" fontAlgn="ctr"/>
                      <a:r>
                        <a:rPr lang="en-US" sz="2200" b="0" i="0" u="none" strike="noStrike" dirty="0">
                          <a:solidFill>
                            <a:srgbClr val="000000"/>
                          </a:solidFill>
                          <a:effectLst/>
                          <a:latin typeface="Helvetica" panose="020B0604020202020204" pitchFamily="34" charset="0"/>
                        </a:rPr>
                        <a:t>W&amp;L</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35 minutes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44 questions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7530">
                <a:tc>
                  <a:txBody>
                    <a:bodyPr/>
                    <a:lstStyle/>
                    <a:p>
                      <a:pPr algn="l" fontAlgn="ctr"/>
                      <a:r>
                        <a:rPr lang="en-US" sz="2200" b="0" i="0" u="none" strike="noStrike" dirty="0">
                          <a:solidFill>
                            <a:srgbClr val="000000"/>
                          </a:solidFill>
                          <a:effectLst/>
                          <a:latin typeface="Helvetica" panose="020B0604020202020204" pitchFamily="34" charset="0"/>
                        </a:rPr>
                        <a:t>Math (No calculator)</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25 minutes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20 questions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7530">
                <a:tc>
                  <a:txBody>
                    <a:bodyPr/>
                    <a:lstStyle/>
                    <a:p>
                      <a:pPr algn="l" fontAlgn="ctr"/>
                      <a:r>
                        <a:rPr lang="en-US" sz="2200" b="0" i="0" u="none" strike="noStrike" dirty="0">
                          <a:solidFill>
                            <a:srgbClr val="000000"/>
                          </a:solidFill>
                          <a:effectLst/>
                          <a:latin typeface="Helvetica" panose="020B0604020202020204" pitchFamily="34" charset="0"/>
                        </a:rPr>
                        <a:t>Math (calculator)</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55 minutes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38 questions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57530">
                <a:tc>
                  <a:txBody>
                    <a:bodyPr/>
                    <a:lstStyle/>
                    <a:p>
                      <a:pPr algn="l" fontAlgn="ctr"/>
                      <a:r>
                        <a:rPr lang="en-US" sz="2200" b="0" i="0" u="none" strike="noStrike" dirty="0">
                          <a:solidFill>
                            <a:srgbClr val="000000"/>
                          </a:solidFill>
                          <a:effectLst/>
                          <a:latin typeface="Helvetica" panose="020B0604020202020204" pitchFamily="34" charset="0"/>
                        </a:rPr>
                        <a:t>Essay (optional)</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50 minutes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1 essay</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01040">
                <a:tc>
                  <a:txBody>
                    <a:bodyPr/>
                    <a:lstStyle/>
                    <a:p>
                      <a:pPr algn="l" fontAlgn="ctr"/>
                      <a:r>
                        <a:rPr lang="en-US" sz="2200" b="0" i="0" u="none" strike="noStrike" dirty="0">
                          <a:solidFill>
                            <a:srgbClr val="000000"/>
                          </a:solidFill>
                          <a:effectLst/>
                          <a:latin typeface="Helvetica" panose="020B0604020202020204" pitchFamily="34" charset="0"/>
                        </a:rPr>
                        <a:t>Total with Essay</a:t>
                      </a:r>
                    </a:p>
                  </a:txBody>
                  <a:tcPr marL="7010" marR="7010" marT="701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3:50</a:t>
                      </a:r>
                    </a:p>
                  </a:txBody>
                  <a:tcPr marL="7010" marR="7010" marT="701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154 questions</a:t>
                      </a:r>
                    </a:p>
                  </a:txBody>
                  <a:tcPr marL="7010" marR="7010" marT="701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26566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189411" y="209550"/>
            <a:ext cx="8976360" cy="1143642"/>
          </a:xfrm>
          <a:prstGeom prst="rect">
            <a:avLst/>
          </a:prstGeom>
        </p:spPr>
        <p:txBody>
          <a:bodyPr/>
          <a:lstStyle>
            <a:lvl1pPr>
              <a:defRPr>
                <a:latin typeface="+mj-lt"/>
                <a:ea typeface="+mj-ea"/>
                <a:cs typeface="+mj-cs"/>
              </a:defRPr>
            </a:lvl1pPr>
          </a:lstStyle>
          <a:p>
            <a:pPr defTabSz="914400"/>
            <a:r>
              <a:rPr lang="en-US" sz="3000" b="1" kern="0" dirty="0">
                <a:solidFill>
                  <a:sysClr val="windowText" lastClr="000000"/>
                </a:solidFill>
                <a:latin typeface="Helvetica Neue"/>
              </a:rPr>
              <a:t>ACT SECTION-BY-SECTION</a:t>
            </a:r>
          </a:p>
        </p:txBody>
      </p:sp>
      <p:graphicFrame>
        <p:nvGraphicFramePr>
          <p:cNvPr id="3" name="Table 2"/>
          <p:cNvGraphicFramePr>
            <a:graphicFrameLocks noGrp="1"/>
          </p:cNvGraphicFramePr>
          <p:nvPr>
            <p:extLst/>
          </p:nvPr>
        </p:nvGraphicFramePr>
        <p:xfrm>
          <a:off x="609600" y="1123950"/>
          <a:ext cx="7886700" cy="2839210"/>
        </p:xfrm>
        <a:graphic>
          <a:graphicData uri="http://schemas.openxmlformats.org/drawingml/2006/table">
            <a:tbl>
              <a:tblPr firstRow="1" bandRow="1"/>
              <a:tblGrid>
                <a:gridCol w="3166364">
                  <a:extLst>
                    <a:ext uri="{9D8B030D-6E8A-4147-A177-3AD203B41FA5}">
                      <a16:colId xmlns:a16="http://schemas.microsoft.com/office/drawing/2014/main" val="20000"/>
                    </a:ext>
                  </a:extLst>
                </a:gridCol>
                <a:gridCol w="2406904">
                  <a:extLst>
                    <a:ext uri="{9D8B030D-6E8A-4147-A177-3AD203B41FA5}">
                      <a16:colId xmlns:a16="http://schemas.microsoft.com/office/drawing/2014/main" val="20001"/>
                    </a:ext>
                  </a:extLst>
                </a:gridCol>
                <a:gridCol w="2313432">
                  <a:extLst>
                    <a:ext uri="{9D8B030D-6E8A-4147-A177-3AD203B41FA5}">
                      <a16:colId xmlns:a16="http://schemas.microsoft.com/office/drawing/2014/main" val="20002"/>
                    </a:ext>
                  </a:extLst>
                </a:gridCol>
              </a:tblGrid>
              <a:tr h="350520">
                <a:tc>
                  <a:txBody>
                    <a:bodyPr/>
                    <a:lstStyle/>
                    <a:p>
                      <a:pPr algn="l" fontAlgn="ctr"/>
                      <a:endParaRPr lang="en-US" sz="2200" b="0" i="0" u="none" strike="noStrike" dirty="0">
                        <a:solidFill>
                          <a:srgbClr val="000000"/>
                        </a:solidFill>
                        <a:effectLst/>
                        <a:latin typeface="Helvetica" panose="020B0604020202020204" pitchFamily="34" charset="0"/>
                      </a:endParaRPr>
                    </a:p>
                  </a:txBody>
                  <a:tcPr marL="7010" marR="7010" marT="7010" marB="0" anchor="ctr">
                    <a:lnL>
                      <a:noFill/>
                    </a:lnL>
                    <a:lnR>
                      <a:noFill/>
                    </a:lnR>
                    <a:lnT>
                      <a:noFill/>
                    </a:lnT>
                    <a:lnB>
                      <a:noFill/>
                    </a:lnB>
                  </a:tcPr>
                </a:tc>
                <a:tc>
                  <a:txBody>
                    <a:bodyPr/>
                    <a:lstStyle/>
                    <a:p>
                      <a:pPr algn="l" fontAlgn="ctr"/>
                      <a:endParaRPr lang="en-US" sz="2200" b="0" i="0" u="none" strike="noStrike">
                        <a:solidFill>
                          <a:srgbClr val="000000"/>
                        </a:solidFill>
                        <a:effectLst/>
                        <a:latin typeface="Helvetica" panose="020B0604020202020204" pitchFamily="34" charset="0"/>
                      </a:endParaRPr>
                    </a:p>
                  </a:txBody>
                  <a:tcPr marL="7010" marR="7010" marT="7010" marB="0" anchor="ctr">
                    <a:lnL>
                      <a:noFill/>
                    </a:lnL>
                    <a:lnR>
                      <a:noFill/>
                    </a:lnR>
                    <a:lnT>
                      <a:noFill/>
                    </a:lnT>
                    <a:lnB>
                      <a:noFill/>
                    </a:lnB>
                  </a:tcPr>
                </a:tc>
                <a:tc>
                  <a:txBody>
                    <a:bodyPr/>
                    <a:lstStyle/>
                    <a:p>
                      <a:pPr algn="l" fontAlgn="ctr"/>
                      <a:endParaRPr lang="en-US" sz="2200" b="0" i="0" u="none" strike="noStrike">
                        <a:solidFill>
                          <a:srgbClr val="000000"/>
                        </a:solidFill>
                        <a:effectLst/>
                        <a:latin typeface="Helvetica" panose="020B0604020202020204" pitchFamily="34" charset="0"/>
                      </a:endParaRPr>
                    </a:p>
                  </a:txBody>
                  <a:tcPr marL="7010" marR="7010" marT="7010" marB="0" anchor="ctr">
                    <a:lnL>
                      <a:noFill/>
                    </a:lnL>
                    <a:lnR>
                      <a:noFill/>
                    </a:lnR>
                    <a:lnT>
                      <a:noFill/>
                    </a:lnT>
                    <a:lnB>
                      <a:noFill/>
                    </a:lnB>
                  </a:tcPr>
                </a:tc>
                <a:extLst>
                  <a:ext uri="{0D108BD9-81ED-4DB2-BD59-A6C34878D82A}">
                    <a16:rowId xmlns:a16="http://schemas.microsoft.com/office/drawing/2014/main" val="10000"/>
                  </a:ext>
                </a:extLst>
              </a:tr>
              <a:tr h="357530">
                <a:tc>
                  <a:txBody>
                    <a:bodyPr/>
                    <a:lstStyle/>
                    <a:p>
                      <a:pPr algn="l" fontAlgn="ctr"/>
                      <a:r>
                        <a:rPr lang="en-US" sz="2200" b="0" i="0" u="none" strike="noStrike" dirty="0">
                          <a:solidFill>
                            <a:srgbClr val="000000"/>
                          </a:solidFill>
                          <a:effectLst/>
                          <a:latin typeface="Helvetica" panose="020B0604020202020204" pitchFamily="34" charset="0"/>
                        </a:rPr>
                        <a:t>English</a:t>
                      </a:r>
                    </a:p>
                  </a:txBody>
                  <a:tcPr marL="7010" marR="7010" marT="701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45 minutes</a:t>
                      </a:r>
                    </a:p>
                  </a:txBody>
                  <a:tcPr marL="7010" marR="7010" marT="701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75 questions</a:t>
                      </a:r>
                    </a:p>
                  </a:txBody>
                  <a:tcPr marL="7010" marR="7010" marT="701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7530">
                <a:tc>
                  <a:txBody>
                    <a:bodyPr/>
                    <a:lstStyle/>
                    <a:p>
                      <a:pPr algn="l" fontAlgn="ctr"/>
                      <a:r>
                        <a:rPr lang="en-US" sz="2200" b="0" i="0" u="none" strike="noStrike" dirty="0">
                          <a:solidFill>
                            <a:srgbClr val="000000"/>
                          </a:solidFill>
                          <a:effectLst/>
                          <a:latin typeface="Helvetica" panose="020B0604020202020204" pitchFamily="34" charset="0"/>
                        </a:rPr>
                        <a:t>Math</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60 minutes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60 questions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7530">
                <a:tc>
                  <a:txBody>
                    <a:bodyPr/>
                    <a:lstStyle/>
                    <a:p>
                      <a:pPr algn="l" fontAlgn="ctr"/>
                      <a:r>
                        <a:rPr lang="en-US" sz="2200" b="0" i="0" u="none" strike="noStrike" dirty="0">
                          <a:solidFill>
                            <a:srgbClr val="000000"/>
                          </a:solidFill>
                          <a:effectLst/>
                          <a:latin typeface="Helvetica" panose="020B0604020202020204" pitchFamily="34" charset="0"/>
                        </a:rPr>
                        <a:t>Reading</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35 minutes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40 questions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7530">
                <a:tc>
                  <a:txBody>
                    <a:bodyPr/>
                    <a:lstStyle/>
                    <a:p>
                      <a:pPr algn="l" fontAlgn="ctr"/>
                      <a:r>
                        <a:rPr lang="en-US" sz="2200" b="0" i="0" u="none" strike="noStrike" dirty="0">
                          <a:solidFill>
                            <a:srgbClr val="000000"/>
                          </a:solidFill>
                          <a:effectLst/>
                          <a:latin typeface="Helvetica" panose="020B0604020202020204" pitchFamily="34" charset="0"/>
                        </a:rPr>
                        <a:t>Science</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35 minutes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40 questions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57530">
                <a:tc>
                  <a:txBody>
                    <a:bodyPr/>
                    <a:lstStyle/>
                    <a:p>
                      <a:pPr algn="l" fontAlgn="ctr"/>
                      <a:r>
                        <a:rPr lang="en-US" sz="2200" b="0" i="0" u="none" strike="noStrike" dirty="0">
                          <a:solidFill>
                            <a:srgbClr val="000000"/>
                          </a:solidFill>
                          <a:effectLst/>
                          <a:latin typeface="Helvetica" panose="020B0604020202020204" pitchFamily="34" charset="0"/>
                        </a:rPr>
                        <a:t>Writing (optional essay)</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40 minutes</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200" b="0" i="0" u="none" strike="noStrike">
                          <a:solidFill>
                            <a:srgbClr val="000000"/>
                          </a:solidFill>
                          <a:effectLst/>
                          <a:latin typeface="Helvetica" panose="020B0604020202020204" pitchFamily="34" charset="0"/>
                        </a:rPr>
                        <a:t>1 essay</a:t>
                      </a:r>
                    </a:p>
                  </a:txBody>
                  <a:tcPr marL="7010" marR="7010" marT="70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01040">
                <a:tc>
                  <a:txBody>
                    <a:bodyPr/>
                    <a:lstStyle/>
                    <a:p>
                      <a:pPr algn="l" fontAlgn="ctr"/>
                      <a:r>
                        <a:rPr lang="en-US" sz="2200" b="0" i="0" u="none" strike="noStrike" dirty="0">
                          <a:solidFill>
                            <a:srgbClr val="000000"/>
                          </a:solidFill>
                          <a:effectLst/>
                          <a:latin typeface="Helvetica" panose="020B0604020202020204" pitchFamily="34" charset="0"/>
                        </a:rPr>
                        <a:t>Total with Writing</a:t>
                      </a:r>
                    </a:p>
                  </a:txBody>
                  <a:tcPr marL="7010" marR="7010" marT="701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3:35</a:t>
                      </a:r>
                    </a:p>
                  </a:txBody>
                  <a:tcPr marL="7010" marR="7010" marT="701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2200" b="0" i="0" u="none" strike="noStrike" dirty="0">
                          <a:solidFill>
                            <a:srgbClr val="000000"/>
                          </a:solidFill>
                          <a:effectLst/>
                          <a:latin typeface="Helvetica" panose="020B0604020202020204" pitchFamily="34" charset="0"/>
                        </a:rPr>
                        <a:t>215 questions</a:t>
                      </a:r>
                    </a:p>
                  </a:txBody>
                  <a:tcPr marL="7010" marR="7010" marT="701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8228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321" y="0"/>
            <a:ext cx="4857409" cy="4843122"/>
          </a:xfrm>
          <a:prstGeom prst="rect">
            <a:avLst/>
          </a:prstGeom>
          <a:blipFill>
            <a:blip r:embed="rId3" cstate="print"/>
            <a:stretch>
              <a:fillRect/>
            </a:stretch>
          </a:blipFill>
        </p:spPr>
        <p:txBody>
          <a:bodyPr wrap="square" lIns="0" tIns="0" rIns="0" bIns="0" rtlCol="0"/>
          <a:lstStyle/>
          <a:p>
            <a:endParaRPr sz="372"/>
          </a:p>
        </p:txBody>
      </p:sp>
      <p:sp>
        <p:nvSpPr>
          <p:cNvPr id="5" name="Title 6"/>
          <p:cNvSpPr txBox="1">
            <a:spLocks/>
          </p:cNvSpPr>
          <p:nvPr/>
        </p:nvSpPr>
        <p:spPr>
          <a:xfrm>
            <a:off x="5029200" y="361950"/>
            <a:ext cx="3456054" cy="1143642"/>
          </a:xfrm>
          <a:prstGeom prst="rect">
            <a:avLst/>
          </a:prstGeom>
        </p:spPr>
        <p:txBody>
          <a:bodyPr lIns="0" tIns="0" rIns="0" bIns="0"/>
          <a:lstStyle>
            <a:lvl1pPr>
              <a:defRPr sz="3729" b="1" i="0">
                <a:solidFill>
                  <a:schemeClr val="tx1"/>
                </a:solidFill>
                <a:latin typeface="Helvetica"/>
                <a:ea typeface="+mj-ea"/>
                <a:cs typeface="Helvetica"/>
              </a:defRPr>
            </a:lvl1pPr>
          </a:lstStyle>
          <a:p>
            <a:pPr marL="5776" marR="2310" indent="2599" defTabSz="914400">
              <a:lnSpc>
                <a:spcPct val="113500"/>
              </a:lnSpc>
            </a:pPr>
            <a:r>
              <a:rPr lang="en-US" sz="3800" kern="0" spc="-43" dirty="0">
                <a:solidFill>
                  <a:srgbClr val="000101"/>
                </a:solidFill>
                <a:latin typeface="Helvetica Neue"/>
              </a:rPr>
              <a:t>SAT SCORING</a:t>
            </a:r>
            <a:endParaRPr lang="en-US" sz="3800" kern="0" dirty="0">
              <a:latin typeface="Helvetica Neue"/>
            </a:endParaRPr>
          </a:p>
        </p:txBody>
      </p:sp>
      <p:sp>
        <p:nvSpPr>
          <p:cNvPr id="9" name="Title 6"/>
          <p:cNvSpPr txBox="1">
            <a:spLocks/>
          </p:cNvSpPr>
          <p:nvPr/>
        </p:nvSpPr>
        <p:spPr>
          <a:xfrm>
            <a:off x="5029200" y="2421561"/>
            <a:ext cx="3456054" cy="1143642"/>
          </a:xfrm>
          <a:prstGeom prst="rect">
            <a:avLst/>
          </a:prstGeom>
        </p:spPr>
        <p:txBody>
          <a:bodyPr lIns="0" tIns="0" rIns="0" bIns="0"/>
          <a:lstStyle>
            <a:lvl1pPr>
              <a:defRPr sz="3729" b="1" i="0">
                <a:solidFill>
                  <a:schemeClr val="tx1"/>
                </a:solidFill>
                <a:latin typeface="Helvetica"/>
                <a:ea typeface="+mj-ea"/>
                <a:cs typeface="Helvetica"/>
              </a:defRPr>
            </a:lvl1pPr>
          </a:lstStyle>
          <a:p>
            <a:pPr marL="5776" marR="2310" indent="2599" defTabSz="914400">
              <a:lnSpc>
                <a:spcPct val="113500"/>
              </a:lnSpc>
            </a:pPr>
            <a:r>
              <a:rPr lang="en-US" sz="3800" kern="0" spc="-43" dirty="0">
                <a:solidFill>
                  <a:srgbClr val="000101"/>
                </a:solidFill>
                <a:latin typeface="Helvetica Neue"/>
              </a:rPr>
              <a:t>ACT SCORING</a:t>
            </a:r>
            <a:endParaRPr lang="en-US" sz="3800" kern="0" dirty="0">
              <a:latin typeface="Helvetica Neue"/>
            </a:endParaRPr>
          </a:p>
        </p:txBody>
      </p:sp>
      <p:sp>
        <p:nvSpPr>
          <p:cNvPr id="10" name="Rectangle 9"/>
          <p:cNvSpPr/>
          <p:nvPr/>
        </p:nvSpPr>
        <p:spPr>
          <a:xfrm>
            <a:off x="5029200" y="1041677"/>
            <a:ext cx="4572000" cy="1169551"/>
          </a:xfrm>
          <a:prstGeom prst="rect">
            <a:avLst/>
          </a:prstGeom>
        </p:spPr>
        <p:txBody>
          <a:bodyPr>
            <a:spAutoFit/>
          </a:bodyPr>
          <a:lstStyle/>
          <a:p>
            <a:r>
              <a:rPr lang="en-US" sz="1400" dirty="0">
                <a:latin typeface="Helvetica Neue"/>
                <a:cs typeface="Helvetica" panose="020B0604020202020204" pitchFamily="34" charset="0"/>
              </a:rPr>
              <a:t>MATH					200 – 800</a:t>
            </a:r>
          </a:p>
          <a:p>
            <a:r>
              <a:rPr lang="en-US" sz="1400" dirty="0">
                <a:latin typeface="Helvetica Neue"/>
                <a:cs typeface="Helvetica" panose="020B0604020202020204" pitchFamily="34" charset="0"/>
              </a:rPr>
              <a:t>EVIDENCE-BASED </a:t>
            </a:r>
          </a:p>
          <a:p>
            <a:r>
              <a:rPr lang="en-US" sz="1400" dirty="0">
                <a:latin typeface="Helvetica Neue"/>
                <a:cs typeface="Helvetica" panose="020B0604020202020204" pitchFamily="34" charset="0"/>
              </a:rPr>
              <a:t>READING AND WRITING		200 – 800</a:t>
            </a:r>
          </a:p>
          <a:p>
            <a:endParaRPr lang="en-US" sz="1400" dirty="0">
              <a:latin typeface="Helvetica Neue"/>
              <a:cs typeface="Helvetica" panose="020B0604020202020204" pitchFamily="34" charset="0"/>
            </a:endParaRPr>
          </a:p>
          <a:p>
            <a:r>
              <a:rPr lang="en-US" sz="1400" b="1" dirty="0">
                <a:latin typeface="Helvetica Neue"/>
                <a:cs typeface="Helvetica" panose="020B0604020202020204" pitchFamily="34" charset="0"/>
              </a:rPr>
              <a:t>TOTAL					400 – 1600 </a:t>
            </a:r>
          </a:p>
        </p:txBody>
      </p:sp>
      <p:sp>
        <p:nvSpPr>
          <p:cNvPr id="11" name="TextBox 10"/>
          <p:cNvSpPr txBox="1"/>
          <p:nvPr/>
        </p:nvSpPr>
        <p:spPr>
          <a:xfrm>
            <a:off x="5029200" y="3181350"/>
            <a:ext cx="3923818" cy="1726498"/>
          </a:xfrm>
          <a:prstGeom prst="rect">
            <a:avLst/>
          </a:prstGeom>
          <a:noFill/>
        </p:spPr>
        <p:txBody>
          <a:bodyPr wrap="square" rtlCol="0">
            <a:spAutoFit/>
          </a:bodyPr>
          <a:lstStyle/>
          <a:p>
            <a:r>
              <a:rPr lang="en-US" sz="1400" dirty="0">
                <a:latin typeface="Helvetica Neue"/>
              </a:rPr>
              <a:t>ENGLISH					1-36</a:t>
            </a:r>
          </a:p>
          <a:p>
            <a:r>
              <a:rPr lang="en-US" sz="1400" dirty="0">
                <a:latin typeface="Helvetica Neue"/>
              </a:rPr>
              <a:t>MATH 					1-36</a:t>
            </a:r>
          </a:p>
          <a:p>
            <a:r>
              <a:rPr lang="en-US" sz="1400" dirty="0">
                <a:latin typeface="Helvetica Neue"/>
              </a:rPr>
              <a:t>READING 				1-36</a:t>
            </a:r>
          </a:p>
          <a:p>
            <a:r>
              <a:rPr lang="en-US" sz="1400" dirty="0">
                <a:latin typeface="Helvetica Neue"/>
              </a:rPr>
              <a:t>SCIENCE					1-36</a:t>
            </a:r>
          </a:p>
          <a:p>
            <a:r>
              <a:rPr lang="en-US" sz="1400" dirty="0">
                <a:latin typeface="Helvetica Neue"/>
              </a:rPr>
              <a:t>WRITING (ESSAY)			2-12</a:t>
            </a:r>
          </a:p>
          <a:p>
            <a:endParaRPr lang="en-US" sz="1400" b="1" dirty="0">
              <a:latin typeface="Helvetica Neue"/>
            </a:endParaRPr>
          </a:p>
          <a:p>
            <a:r>
              <a:rPr lang="en-US" sz="1400" b="1" dirty="0">
                <a:latin typeface="Helvetica Neue"/>
              </a:rPr>
              <a:t>COMPOSITE 	 			1-36</a:t>
            </a:r>
          </a:p>
          <a:p>
            <a:endParaRPr lang="en-US" dirty="0"/>
          </a:p>
        </p:txBody>
      </p:sp>
    </p:spTree>
    <p:extLst>
      <p:ext uri="{BB962C8B-B14F-4D97-AF65-F5344CB8AC3E}">
        <p14:creationId xmlns:p14="http://schemas.microsoft.com/office/powerpoint/2010/main" val="85158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2469311" y="2225192"/>
            <a:ext cx="4205377" cy="474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solidFill>
                <a:prstClr val="white"/>
              </a:solidFill>
            </a:endParaRPr>
          </a:p>
        </p:txBody>
      </p:sp>
      <p:sp>
        <p:nvSpPr>
          <p:cNvPr id="7" name="Subtitle 6"/>
          <p:cNvSpPr>
            <a:spLocks noGrp="1"/>
          </p:cNvSpPr>
          <p:nvPr>
            <p:ph type="subTitle" idx="4"/>
          </p:nvPr>
        </p:nvSpPr>
        <p:spPr>
          <a:xfrm>
            <a:off x="2313947" y="2294513"/>
            <a:ext cx="4516106" cy="335926"/>
          </a:xfrm>
        </p:spPr>
        <p:txBody>
          <a:bodyPr/>
          <a:lstStyle/>
          <a:p>
            <a:pPr marL="899317" marR="2310" indent="-893830"/>
            <a:r>
              <a:rPr lang="en-US" spc="-59" dirty="0">
                <a:solidFill>
                  <a:srgbClr val="FFFFFF"/>
                </a:solidFill>
                <a:latin typeface="Helvetica Neue"/>
                <a:cs typeface="Helvetica"/>
              </a:rPr>
              <a:t>WHAT IS A GOOD SCORE?</a:t>
            </a:r>
            <a:endParaRPr lang="en-US" dirty="0">
              <a:solidFill>
                <a:srgbClr val="FFFFFF"/>
              </a:solidFill>
              <a:latin typeface="Helvetica Neue"/>
              <a:cs typeface="Helvetica"/>
            </a:endParaRPr>
          </a:p>
        </p:txBody>
      </p:sp>
    </p:spTree>
    <p:extLst>
      <p:ext uri="{BB962C8B-B14F-4D97-AF65-F5344CB8AC3E}">
        <p14:creationId xmlns:p14="http://schemas.microsoft.com/office/powerpoint/2010/main" val="348910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4400550"/>
            <a:ext cx="5029200" cy="375872"/>
          </a:xfrm>
          <a:prstGeom prst="rect">
            <a:avLst/>
          </a:prstGeom>
          <a:noFill/>
        </p:spPr>
        <p:txBody>
          <a:bodyPr wrap="square" rtlCol="0">
            <a:spAutoFit/>
          </a:bodyPr>
          <a:lstStyle/>
          <a:p>
            <a:r>
              <a:rPr lang="en-US" sz="614" dirty="0">
                <a:latin typeface="Helvetica Neue"/>
              </a:rPr>
              <a:t>* SAT scores are reflective of the Critical reading and Math scores.  The data is self-reported from the schools and represents data during      the 2015-2016 school year. * ACT scores are self-reported from the schools and represent data during the 2015-2016 school year.  </a:t>
            </a:r>
          </a:p>
          <a:p>
            <a:r>
              <a:rPr lang="en-US" sz="614" dirty="0">
                <a:latin typeface="Helvetica Neue"/>
              </a:rPr>
              <a:t>** Average merit award for qualifying individuals provided by schools.  </a:t>
            </a:r>
          </a:p>
        </p:txBody>
      </p:sp>
      <p:sp>
        <p:nvSpPr>
          <p:cNvPr id="7" name="Title 6"/>
          <p:cNvSpPr txBox="1">
            <a:spLocks/>
          </p:cNvSpPr>
          <p:nvPr/>
        </p:nvSpPr>
        <p:spPr>
          <a:xfrm>
            <a:off x="189411" y="209550"/>
            <a:ext cx="8976360" cy="1143642"/>
          </a:xfrm>
          <a:prstGeom prst="rect">
            <a:avLst/>
          </a:prstGeom>
        </p:spPr>
        <p:txBody>
          <a:bodyPr/>
          <a:lstStyle>
            <a:lvl1pPr>
              <a:defRPr>
                <a:latin typeface="+mj-lt"/>
                <a:ea typeface="+mj-ea"/>
                <a:cs typeface="+mj-cs"/>
              </a:defRPr>
            </a:lvl1pPr>
          </a:lstStyle>
          <a:p>
            <a:pPr defTabSz="914400"/>
            <a:r>
              <a:rPr lang="en-US" sz="3000" b="1" kern="0" dirty="0">
                <a:solidFill>
                  <a:sysClr val="windowText" lastClr="000000"/>
                </a:solidFill>
                <a:latin typeface="Helvetica Neue"/>
              </a:rPr>
              <a:t>HIGH SCORES CAN LEAD TO </a:t>
            </a:r>
          </a:p>
          <a:p>
            <a:pPr defTabSz="914400"/>
            <a:r>
              <a:rPr lang="en-US" sz="3000" b="1" kern="0" dirty="0">
                <a:solidFill>
                  <a:sysClr val="windowText" lastClr="000000"/>
                </a:solidFill>
                <a:latin typeface="Helvetica Neue"/>
              </a:rPr>
              <a:t>SCHOLARSHIP DOLLARS</a:t>
            </a:r>
          </a:p>
        </p:txBody>
      </p:sp>
      <p:graphicFrame>
        <p:nvGraphicFramePr>
          <p:cNvPr id="3" name="Table 2"/>
          <p:cNvGraphicFramePr>
            <a:graphicFrameLocks noGrp="1"/>
          </p:cNvGraphicFramePr>
          <p:nvPr>
            <p:extLst/>
          </p:nvPr>
        </p:nvGraphicFramePr>
        <p:xfrm>
          <a:off x="685800" y="1504950"/>
          <a:ext cx="7715250" cy="2627150"/>
        </p:xfrm>
        <a:graphic>
          <a:graphicData uri="http://schemas.openxmlformats.org/drawingml/2006/table">
            <a:tbl>
              <a:tblPr firstRow="1" bandRow="1"/>
              <a:tblGrid>
                <a:gridCol w="3711661">
                  <a:extLst>
                    <a:ext uri="{9D8B030D-6E8A-4147-A177-3AD203B41FA5}">
                      <a16:colId xmlns:a16="http://schemas.microsoft.com/office/drawing/2014/main" val="20000"/>
                    </a:ext>
                  </a:extLst>
                </a:gridCol>
                <a:gridCol w="986996">
                  <a:extLst>
                    <a:ext uri="{9D8B030D-6E8A-4147-A177-3AD203B41FA5}">
                      <a16:colId xmlns:a16="http://schemas.microsoft.com/office/drawing/2014/main" val="20001"/>
                    </a:ext>
                  </a:extLst>
                </a:gridCol>
                <a:gridCol w="986996">
                  <a:extLst>
                    <a:ext uri="{9D8B030D-6E8A-4147-A177-3AD203B41FA5}">
                      <a16:colId xmlns:a16="http://schemas.microsoft.com/office/drawing/2014/main" val="20002"/>
                    </a:ext>
                  </a:extLst>
                </a:gridCol>
                <a:gridCol w="2029597">
                  <a:extLst>
                    <a:ext uri="{9D8B030D-6E8A-4147-A177-3AD203B41FA5}">
                      <a16:colId xmlns:a16="http://schemas.microsoft.com/office/drawing/2014/main" val="20003"/>
                    </a:ext>
                  </a:extLst>
                </a:gridCol>
              </a:tblGrid>
              <a:tr h="664454">
                <a:tc>
                  <a:txBody>
                    <a:bodyPr/>
                    <a:lstStyle/>
                    <a:p>
                      <a:pPr algn="ctr" rtl="0" fontAlgn="ctr"/>
                      <a:r>
                        <a:rPr lang="en-US" sz="1500" b="1" i="0" u="none" strike="noStrike">
                          <a:solidFill>
                            <a:srgbClr val="000000"/>
                          </a:solidFill>
                          <a:effectLst/>
                          <a:latin typeface="Helvetica Neue"/>
                        </a:rPr>
                        <a:t>SCHOOL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D924"/>
                    </a:solidFill>
                  </a:tcPr>
                </a:tc>
                <a:tc>
                  <a:txBody>
                    <a:bodyPr/>
                    <a:lstStyle/>
                    <a:p>
                      <a:pPr algn="ctr" rtl="0" fontAlgn="ctr"/>
                      <a:r>
                        <a:rPr lang="en-US" sz="1500" b="1" i="0" u="none" strike="noStrike">
                          <a:solidFill>
                            <a:srgbClr val="000000"/>
                          </a:solidFill>
                          <a:effectLst/>
                          <a:latin typeface="Helvetica Neue"/>
                        </a:rPr>
                        <a:t>SAT*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D924"/>
                    </a:solidFill>
                  </a:tcPr>
                </a:tc>
                <a:tc>
                  <a:txBody>
                    <a:bodyPr/>
                    <a:lstStyle/>
                    <a:p>
                      <a:pPr algn="ctr" rtl="0" fontAlgn="ctr"/>
                      <a:r>
                        <a:rPr lang="en-US" sz="1500" b="1" i="0" u="none" strike="noStrike">
                          <a:solidFill>
                            <a:srgbClr val="000000"/>
                          </a:solidFill>
                          <a:effectLst/>
                          <a:latin typeface="Helvetica Neue"/>
                        </a:rPr>
                        <a:t>ACT*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D924"/>
                    </a:solidFill>
                  </a:tcPr>
                </a:tc>
                <a:tc>
                  <a:txBody>
                    <a:bodyPr/>
                    <a:lstStyle/>
                    <a:p>
                      <a:pPr algn="ctr" rtl="0" fontAlgn="ctr"/>
                      <a:r>
                        <a:rPr lang="en-US" sz="1500" b="1" i="0" u="none" strike="noStrike">
                          <a:solidFill>
                            <a:srgbClr val="000000"/>
                          </a:solidFill>
                          <a:effectLst/>
                          <a:latin typeface="Helvetica Neue"/>
                        </a:rPr>
                        <a:t>AVG. MERIT AWARD**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D924"/>
                    </a:solidFill>
                  </a:tcPr>
                </a:tc>
                <a:extLst>
                  <a:ext uri="{0D108BD9-81ED-4DB2-BD59-A6C34878D82A}">
                    <a16:rowId xmlns:a16="http://schemas.microsoft.com/office/drawing/2014/main" val="10000"/>
                  </a:ext>
                </a:extLst>
              </a:tr>
              <a:tr h="327116">
                <a:tc>
                  <a:txBody>
                    <a:bodyPr/>
                    <a:lstStyle/>
                    <a:p>
                      <a:pPr algn="ctr" rtl="0" fontAlgn="ctr"/>
                      <a:r>
                        <a:rPr lang="en-US" sz="1500" b="0" i="0" u="none" strike="noStrike">
                          <a:solidFill>
                            <a:srgbClr val="000000"/>
                          </a:solidFill>
                          <a:effectLst/>
                          <a:latin typeface="Helvetica Neue"/>
                        </a:rPr>
                        <a:t>Santa Clara University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1380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$18,264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116">
                <a:tc>
                  <a:txBody>
                    <a:bodyPr/>
                    <a:lstStyle/>
                    <a:p>
                      <a:pPr algn="ctr" rtl="0" fontAlgn="ctr"/>
                      <a:r>
                        <a:rPr lang="en-US" sz="1500" b="0" i="0" u="none" strike="noStrike">
                          <a:solidFill>
                            <a:srgbClr val="000000"/>
                          </a:solidFill>
                          <a:effectLst/>
                          <a:latin typeface="Helvetica Neue"/>
                        </a:rPr>
                        <a:t>Dickinson College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1350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$16,952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7116">
                <a:tc>
                  <a:txBody>
                    <a:bodyPr/>
                    <a:lstStyle/>
                    <a:p>
                      <a:pPr algn="ctr" rtl="0" fontAlgn="ctr"/>
                      <a:r>
                        <a:rPr lang="en-US" sz="1500" b="0" i="0" u="none" strike="noStrike">
                          <a:solidFill>
                            <a:srgbClr val="000000"/>
                          </a:solidFill>
                          <a:effectLst/>
                          <a:latin typeface="Helvetica Neue"/>
                        </a:rPr>
                        <a:t>University of North Carolina, Charlotte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1270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29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$16,455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7116">
                <a:tc>
                  <a:txBody>
                    <a:bodyPr/>
                    <a:lstStyle/>
                    <a:p>
                      <a:pPr algn="ctr" rtl="0" fontAlgn="ctr"/>
                      <a:r>
                        <a:rPr lang="en-US" sz="1500" b="0" i="0" u="none" strike="noStrike">
                          <a:solidFill>
                            <a:srgbClr val="000000"/>
                          </a:solidFill>
                          <a:effectLst/>
                          <a:latin typeface="Helvetica Neue"/>
                        </a:rPr>
                        <a:t>Quinnipiac University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1100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25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$17,000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7116">
                <a:tc>
                  <a:txBody>
                    <a:bodyPr/>
                    <a:lstStyle/>
                    <a:p>
                      <a:pPr algn="ctr" rtl="0" fontAlgn="ctr"/>
                      <a:r>
                        <a:rPr lang="en-US" sz="1500" b="0" i="0" u="none" strike="noStrike">
                          <a:solidFill>
                            <a:srgbClr val="000000"/>
                          </a:solidFill>
                          <a:effectLst/>
                          <a:latin typeface="Helvetica Neue"/>
                        </a:rPr>
                        <a:t>University of Maine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1100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$10,800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7116">
                <a:tc>
                  <a:txBody>
                    <a:bodyPr/>
                    <a:lstStyle/>
                    <a:p>
                      <a:pPr algn="ctr" rtl="0" fontAlgn="ctr"/>
                      <a:r>
                        <a:rPr lang="en-US" sz="1500" b="0" i="0" u="none" strike="noStrike">
                          <a:solidFill>
                            <a:srgbClr val="000000"/>
                          </a:solidFill>
                          <a:effectLst/>
                          <a:latin typeface="Helvetica Neue"/>
                        </a:rPr>
                        <a:t>Saint Louis University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1070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effectLst/>
                          <a:latin typeface="Helvetica Neue"/>
                        </a:rPr>
                        <a:t>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dirty="0">
                          <a:solidFill>
                            <a:srgbClr val="000000"/>
                          </a:solidFill>
                          <a:effectLst/>
                          <a:latin typeface="Helvetica Neue"/>
                        </a:rPr>
                        <a:t>$16,794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221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B0F0"/>
                </a:solidFill>
              </a:rPr>
              <a:t>Can scores improve?</a:t>
            </a:r>
          </a:p>
        </p:txBody>
      </p:sp>
      <p:sp>
        <p:nvSpPr>
          <p:cNvPr id="3" name="Content Placeholder 2"/>
          <p:cNvSpPr>
            <a:spLocks noGrp="1"/>
          </p:cNvSpPr>
          <p:nvPr>
            <p:ph idx="1"/>
          </p:nvPr>
        </p:nvSpPr>
        <p:spPr>
          <a:xfrm>
            <a:off x="1485900" y="1063229"/>
            <a:ext cx="6172200" cy="3623072"/>
          </a:xfrm>
        </p:spPr>
        <p:txBody>
          <a:bodyPr>
            <a:normAutofit/>
          </a:bodyPr>
          <a:lstStyle/>
          <a:p>
            <a:r>
              <a:rPr lang="en-US" dirty="0"/>
              <a:t>Score Improvement with work</a:t>
            </a:r>
          </a:p>
          <a:p>
            <a:pPr lvl="1"/>
            <a:r>
              <a:rPr lang="en-US" dirty="0"/>
              <a:t>SAT Prep with Khan Academy</a:t>
            </a:r>
            <a:r>
              <a:rPr lang="en-US" baseline="30000" dirty="0"/>
              <a:t>1</a:t>
            </a:r>
            <a:r>
              <a:rPr lang="en-US" dirty="0"/>
              <a:t>:</a:t>
            </a:r>
          </a:p>
          <a:p>
            <a:pPr lvl="2"/>
            <a:r>
              <a:rPr lang="en-US" dirty="0"/>
              <a:t>0 hours = 60 point increase</a:t>
            </a:r>
          </a:p>
          <a:p>
            <a:pPr lvl="2"/>
            <a:r>
              <a:rPr lang="en-US" dirty="0"/>
              <a:t>6 hours = 90 point increase</a:t>
            </a:r>
          </a:p>
          <a:p>
            <a:pPr lvl="2"/>
            <a:r>
              <a:rPr lang="en-US" dirty="0"/>
              <a:t>20 hours = 115 point increase</a:t>
            </a:r>
          </a:p>
          <a:p>
            <a:pPr lvl="1"/>
            <a:r>
              <a:rPr lang="en-US" dirty="0"/>
              <a:t>SAT Suite (PSAT 8/9, PSAT 10/11, SAT)</a:t>
            </a:r>
            <a:r>
              <a:rPr lang="en-US" baseline="30000" dirty="0"/>
              <a:t>2</a:t>
            </a:r>
            <a:r>
              <a:rPr lang="en-US" dirty="0"/>
              <a:t>:</a:t>
            </a:r>
          </a:p>
          <a:p>
            <a:pPr lvl="2"/>
            <a:r>
              <a:rPr lang="en-US" dirty="0"/>
              <a:t>30% of Juniors (Class of 2019) who took PSAT as Sophomores increased score by 100+ points</a:t>
            </a:r>
          </a:p>
          <a:p>
            <a:pPr lvl="2"/>
            <a:r>
              <a:rPr lang="en-US" dirty="0"/>
              <a:t>34% of Seniors (Class of 2018) who took PSAT as Sophomores increased score by 100+ points</a:t>
            </a:r>
          </a:p>
        </p:txBody>
      </p:sp>
      <p:sp>
        <p:nvSpPr>
          <p:cNvPr id="6" name="TextBox 5"/>
          <p:cNvSpPr txBox="1"/>
          <p:nvPr/>
        </p:nvSpPr>
        <p:spPr>
          <a:xfrm>
            <a:off x="1143000" y="4751085"/>
            <a:ext cx="4057650" cy="415498"/>
          </a:xfrm>
          <a:prstGeom prst="rect">
            <a:avLst/>
          </a:prstGeom>
          <a:solidFill>
            <a:schemeClr val="tx1"/>
          </a:solidFill>
        </p:spPr>
        <p:txBody>
          <a:bodyPr wrap="square" rtlCol="0">
            <a:spAutoFit/>
          </a:bodyPr>
          <a:lstStyle/>
          <a:p>
            <a:pPr defTabSz="685800"/>
            <a:r>
              <a:rPr lang="en-US" sz="2100" dirty="0">
                <a:solidFill>
                  <a:prstClr val="white"/>
                </a:solidFill>
                <a:latin typeface="Calibri"/>
              </a:rPr>
              <a:t>SAT &amp; ACT Students and Products</a:t>
            </a:r>
          </a:p>
        </p:txBody>
      </p:sp>
      <p:pic>
        <p:nvPicPr>
          <p:cNvPr id="7" name="Picture 6" descr="C:\Users\judenew\Documents\MCAT\New TPR Logo 20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0" y="2788"/>
            <a:ext cx="857250" cy="454412"/>
          </a:xfrm>
          <a:prstGeom prst="rect">
            <a:avLst/>
          </a:prstGeom>
          <a:noFill/>
          <a:ln>
            <a:noFill/>
          </a:ln>
        </p:spPr>
      </p:pic>
      <p:sp>
        <p:nvSpPr>
          <p:cNvPr id="4" name="Footer Placeholder 3">
            <a:extLst>
              <a:ext uri="{FF2B5EF4-FFF2-40B4-BE49-F238E27FC236}">
                <a16:creationId xmlns:a16="http://schemas.microsoft.com/office/drawing/2014/main" id="{50B297B9-1645-4E59-A397-DFD0B7C490CC}"/>
              </a:ext>
            </a:extLst>
          </p:cNvPr>
          <p:cNvSpPr>
            <a:spLocks noGrp="1"/>
          </p:cNvSpPr>
          <p:nvPr>
            <p:ph type="ftr" sz="quarter" idx="11"/>
          </p:nvPr>
        </p:nvSpPr>
        <p:spPr>
          <a:xfrm>
            <a:off x="5257801" y="4290068"/>
            <a:ext cx="2636144" cy="857250"/>
          </a:xfrm>
        </p:spPr>
        <p:txBody>
          <a:bodyPr/>
          <a:lstStyle/>
          <a:p>
            <a:pPr algn="l" defTabSz="685800"/>
            <a:r>
              <a:rPr lang="en-US" dirty="0">
                <a:solidFill>
                  <a:prstClr val="black">
                    <a:tint val="75000"/>
                  </a:prstClr>
                </a:solidFill>
                <a:latin typeface="Calibri"/>
              </a:rPr>
              <a:t>1 - </a:t>
            </a:r>
            <a:r>
              <a:rPr lang="en-US" u="sng" dirty="0">
                <a:solidFill>
                  <a:prstClr val="black">
                    <a:tint val="75000"/>
                  </a:prstClr>
                </a:solidFill>
                <a:latin typeface="Calibri"/>
                <a:hlinkClick r:id="rId4"/>
              </a:rPr>
              <a:t>https://reports.collegeboard.org/sat-suite-program-results/class-2017-results</a:t>
            </a:r>
            <a:endParaRPr lang="en-US" u="sng" dirty="0">
              <a:solidFill>
                <a:prstClr val="black">
                  <a:tint val="75000"/>
                </a:prstClr>
              </a:solidFill>
              <a:latin typeface="Calibri"/>
            </a:endParaRPr>
          </a:p>
          <a:p>
            <a:pPr algn="l" defTabSz="685800"/>
            <a:r>
              <a:rPr lang="en-US" dirty="0">
                <a:solidFill>
                  <a:prstClr val="black">
                    <a:tint val="75000"/>
                  </a:prstClr>
                </a:solidFill>
                <a:latin typeface="Calibri"/>
              </a:rPr>
              <a:t>2 - </a:t>
            </a:r>
            <a:r>
              <a:rPr lang="en-US" u="sng" dirty="0">
                <a:solidFill>
                  <a:prstClr val="black">
                    <a:tint val="75000"/>
                  </a:prstClr>
                </a:solidFill>
                <a:latin typeface="Calibri"/>
                <a:hlinkClick r:id="rId5"/>
              </a:rPr>
              <a:t>https://reports.collegeboard.org/sat-suite-program-results/overview</a:t>
            </a:r>
            <a:endParaRPr lang="en-US" dirty="0">
              <a:solidFill>
                <a:prstClr val="black">
                  <a:tint val="75000"/>
                </a:prstClr>
              </a:solidFill>
              <a:latin typeface="Calibri"/>
            </a:endParaRPr>
          </a:p>
        </p:txBody>
      </p:sp>
    </p:spTree>
    <p:extLst>
      <p:ext uri="{BB962C8B-B14F-4D97-AF65-F5344CB8AC3E}">
        <p14:creationId xmlns:p14="http://schemas.microsoft.com/office/powerpoint/2010/main" val="13694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B0F0"/>
                </a:solidFill>
              </a:rPr>
              <a:t>Should I Retest?</a:t>
            </a:r>
          </a:p>
        </p:txBody>
      </p:sp>
      <p:sp>
        <p:nvSpPr>
          <p:cNvPr id="3" name="Content Placeholder 2"/>
          <p:cNvSpPr>
            <a:spLocks noGrp="1"/>
          </p:cNvSpPr>
          <p:nvPr>
            <p:ph idx="1"/>
          </p:nvPr>
        </p:nvSpPr>
        <p:spPr>
          <a:xfrm>
            <a:off x="1485900" y="1063229"/>
            <a:ext cx="6172200" cy="3623072"/>
          </a:xfrm>
        </p:spPr>
        <p:txBody>
          <a:bodyPr>
            <a:normAutofit fontScale="92500" lnSpcReduction="20000"/>
          </a:bodyPr>
          <a:lstStyle/>
          <a:p>
            <a:r>
              <a:rPr lang="en-US" dirty="0"/>
              <a:t>Score Improvement with retakes</a:t>
            </a:r>
          </a:p>
          <a:p>
            <a:pPr lvl="1"/>
            <a:r>
              <a:rPr lang="en-US" dirty="0"/>
              <a:t>ACT</a:t>
            </a:r>
            <a:r>
              <a:rPr lang="en-US" baseline="30000" dirty="0"/>
              <a:t>1</a:t>
            </a:r>
            <a:endParaRPr lang="en-US" dirty="0"/>
          </a:p>
          <a:p>
            <a:pPr lvl="2"/>
            <a:r>
              <a:rPr lang="en-US" dirty="0"/>
              <a:t>45% took test multiple times</a:t>
            </a:r>
          </a:p>
          <a:p>
            <a:pPr lvl="2"/>
            <a:r>
              <a:rPr lang="en-US" dirty="0"/>
              <a:t>57% improved score</a:t>
            </a:r>
          </a:p>
          <a:p>
            <a:r>
              <a:rPr lang="en-US" dirty="0"/>
              <a:t>Superscoring!</a:t>
            </a:r>
            <a:r>
              <a:rPr lang="en-US" baseline="30000" dirty="0"/>
              <a:t>2</a:t>
            </a:r>
          </a:p>
          <a:p>
            <a:pPr lvl="1"/>
            <a:r>
              <a:rPr lang="en-US" dirty="0"/>
              <a:t>Schools will take the best individual section scores and combine them</a:t>
            </a:r>
          </a:p>
          <a:p>
            <a:pPr lvl="1"/>
            <a:endParaRPr lang="en-US" dirty="0"/>
          </a:p>
          <a:p>
            <a:pPr lvl="1"/>
            <a:endParaRPr lang="en-US" dirty="0"/>
          </a:p>
          <a:p>
            <a:pPr lvl="1"/>
            <a:endParaRPr lang="en-US" dirty="0"/>
          </a:p>
          <a:p>
            <a:pPr lvl="1"/>
            <a:r>
              <a:rPr lang="en-US" dirty="0"/>
              <a:t>90% of schools </a:t>
            </a:r>
            <a:r>
              <a:rPr lang="en-US" dirty="0" err="1"/>
              <a:t>superscore</a:t>
            </a:r>
            <a:r>
              <a:rPr lang="en-US" dirty="0"/>
              <a:t> the SAT</a:t>
            </a:r>
          </a:p>
          <a:p>
            <a:pPr lvl="1"/>
            <a:r>
              <a:rPr lang="en-US" dirty="0"/>
              <a:t>68% of schools </a:t>
            </a:r>
            <a:r>
              <a:rPr lang="en-US" dirty="0" err="1"/>
              <a:t>superscore</a:t>
            </a:r>
            <a:r>
              <a:rPr lang="en-US" dirty="0"/>
              <a:t> the ACT</a:t>
            </a:r>
          </a:p>
          <a:p>
            <a:pPr lvl="2"/>
            <a:endParaRPr lang="en-US" dirty="0"/>
          </a:p>
        </p:txBody>
      </p:sp>
      <p:sp>
        <p:nvSpPr>
          <p:cNvPr id="6" name="TextBox 5"/>
          <p:cNvSpPr txBox="1"/>
          <p:nvPr/>
        </p:nvSpPr>
        <p:spPr>
          <a:xfrm>
            <a:off x="1143000" y="4751085"/>
            <a:ext cx="4057650" cy="415498"/>
          </a:xfrm>
          <a:prstGeom prst="rect">
            <a:avLst/>
          </a:prstGeom>
          <a:solidFill>
            <a:schemeClr val="tx1"/>
          </a:solidFill>
        </p:spPr>
        <p:txBody>
          <a:bodyPr wrap="square" rtlCol="0">
            <a:spAutoFit/>
          </a:bodyPr>
          <a:lstStyle/>
          <a:p>
            <a:pPr defTabSz="685800"/>
            <a:r>
              <a:rPr lang="en-US" sz="2100" dirty="0">
                <a:solidFill>
                  <a:prstClr val="white"/>
                </a:solidFill>
                <a:latin typeface="Calibri"/>
              </a:rPr>
              <a:t>SAT &amp; ACT Students and Products</a:t>
            </a:r>
          </a:p>
        </p:txBody>
      </p:sp>
      <p:pic>
        <p:nvPicPr>
          <p:cNvPr id="7" name="Picture 6" descr="C:\Users\judenew\Documents\MCAT\New TPR Logo 20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0" y="2788"/>
            <a:ext cx="857250" cy="454412"/>
          </a:xfrm>
          <a:prstGeom prst="rect">
            <a:avLst/>
          </a:prstGeom>
          <a:noFill/>
          <a:ln>
            <a:noFill/>
          </a:ln>
        </p:spPr>
      </p:pic>
      <p:sp>
        <p:nvSpPr>
          <p:cNvPr id="4" name="Footer Placeholder 3">
            <a:extLst>
              <a:ext uri="{FF2B5EF4-FFF2-40B4-BE49-F238E27FC236}">
                <a16:creationId xmlns:a16="http://schemas.microsoft.com/office/drawing/2014/main" id="{50B297B9-1645-4E59-A397-DFD0B7C490CC}"/>
              </a:ext>
            </a:extLst>
          </p:cNvPr>
          <p:cNvSpPr>
            <a:spLocks noGrp="1"/>
          </p:cNvSpPr>
          <p:nvPr>
            <p:ph type="ftr" sz="quarter" idx="11"/>
          </p:nvPr>
        </p:nvSpPr>
        <p:spPr>
          <a:xfrm>
            <a:off x="5429251" y="4257676"/>
            <a:ext cx="2636144" cy="857250"/>
          </a:xfrm>
        </p:spPr>
        <p:txBody>
          <a:bodyPr/>
          <a:lstStyle/>
          <a:p>
            <a:pPr defTabSz="685800"/>
            <a:r>
              <a:rPr lang="en-US" dirty="0">
                <a:solidFill>
                  <a:prstClr val="black">
                    <a:tint val="75000"/>
                  </a:prstClr>
                </a:solidFill>
                <a:latin typeface="Calibri"/>
              </a:rPr>
              <a:t>1 - </a:t>
            </a:r>
            <a:r>
              <a:rPr lang="en-US" u="sng" dirty="0">
                <a:solidFill>
                  <a:prstClr val="black">
                    <a:tint val="75000"/>
                  </a:prstClr>
                </a:solidFill>
                <a:latin typeface="Calibri"/>
                <a:hlinkClick r:id="" action="ppaction://noaction"/>
              </a:rPr>
              <a:t>https://www.act.org/content/dam/act/</a:t>
            </a:r>
          </a:p>
          <a:p>
            <a:pPr defTabSz="685800"/>
            <a:r>
              <a:rPr lang="en-US" u="sng" dirty="0">
                <a:solidFill>
                  <a:prstClr val="black">
                    <a:tint val="75000"/>
                  </a:prstClr>
                </a:solidFill>
                <a:latin typeface="Calibri"/>
                <a:hlinkClick r:id="" action="ppaction://noaction"/>
              </a:rPr>
              <a:t>unsecured/documents/2016-Tech-Brief-MultipleTesters.pdf</a:t>
            </a:r>
            <a:endParaRPr lang="en-US" u="sng" dirty="0">
              <a:solidFill>
                <a:prstClr val="black">
                  <a:tint val="75000"/>
                </a:prstClr>
              </a:solidFill>
              <a:latin typeface="Calibri"/>
            </a:endParaRPr>
          </a:p>
          <a:p>
            <a:pPr defTabSz="685800"/>
            <a:r>
              <a:rPr lang="en-US" dirty="0">
                <a:solidFill>
                  <a:prstClr val="black">
                    <a:tint val="75000"/>
                  </a:prstClr>
                </a:solidFill>
                <a:latin typeface="Calibri"/>
              </a:rPr>
              <a:t>2 - </a:t>
            </a:r>
            <a:r>
              <a:rPr lang="en-US" u="sng" dirty="0">
                <a:solidFill>
                  <a:prstClr val="black">
                    <a:tint val="75000"/>
                  </a:prstClr>
                </a:solidFill>
                <a:latin typeface="Calibri"/>
                <a:hlinkClick r:id="rId4"/>
              </a:rPr>
              <a:t>https://princetonreview.blog/2018/06/14/which-schools-superscore-the-act-and-why-more-should</a:t>
            </a:r>
            <a:endParaRPr lang="en-US" dirty="0">
              <a:solidFill>
                <a:prstClr val="black">
                  <a:tint val="75000"/>
                </a:prstClr>
              </a:solidFill>
              <a:latin typeface="Calibri"/>
            </a:endParaRPr>
          </a:p>
        </p:txBody>
      </p:sp>
      <p:graphicFrame>
        <p:nvGraphicFramePr>
          <p:cNvPr id="9" name="Table 8">
            <a:extLst>
              <a:ext uri="{FF2B5EF4-FFF2-40B4-BE49-F238E27FC236}">
                <a16:creationId xmlns:a16="http://schemas.microsoft.com/office/drawing/2014/main" id="{6577495C-9972-4200-A6A4-EB093CE5ABC9}"/>
              </a:ext>
            </a:extLst>
          </p:cNvPr>
          <p:cNvGraphicFramePr>
            <a:graphicFrameLocks noGrp="1"/>
          </p:cNvGraphicFramePr>
          <p:nvPr>
            <p:extLst/>
          </p:nvPr>
        </p:nvGraphicFramePr>
        <p:xfrm>
          <a:off x="2343150" y="3086100"/>
          <a:ext cx="2000251" cy="822960"/>
        </p:xfrm>
        <a:graphic>
          <a:graphicData uri="http://schemas.openxmlformats.org/drawingml/2006/table">
            <a:tbl>
              <a:tblPr firstRow="1" bandRow="1">
                <a:tableStyleId>{5C22544A-7EE6-4342-B048-85BDC9FD1C3A}</a:tableStyleId>
              </a:tblPr>
              <a:tblGrid>
                <a:gridCol w="714947">
                  <a:extLst>
                    <a:ext uri="{9D8B030D-6E8A-4147-A177-3AD203B41FA5}">
                      <a16:colId xmlns:a16="http://schemas.microsoft.com/office/drawing/2014/main" val="3475790183"/>
                    </a:ext>
                  </a:extLst>
                </a:gridCol>
                <a:gridCol w="469440">
                  <a:extLst>
                    <a:ext uri="{9D8B030D-6E8A-4147-A177-3AD203B41FA5}">
                      <a16:colId xmlns:a16="http://schemas.microsoft.com/office/drawing/2014/main" val="1723141872"/>
                    </a:ext>
                  </a:extLst>
                </a:gridCol>
                <a:gridCol w="419481">
                  <a:extLst>
                    <a:ext uri="{9D8B030D-6E8A-4147-A177-3AD203B41FA5}">
                      <a16:colId xmlns:a16="http://schemas.microsoft.com/office/drawing/2014/main" val="1635476711"/>
                    </a:ext>
                  </a:extLst>
                </a:gridCol>
                <a:gridCol w="396383">
                  <a:extLst>
                    <a:ext uri="{9D8B030D-6E8A-4147-A177-3AD203B41FA5}">
                      <a16:colId xmlns:a16="http://schemas.microsoft.com/office/drawing/2014/main" val="2085712874"/>
                    </a:ext>
                  </a:extLst>
                </a:gridCol>
              </a:tblGrid>
              <a:tr h="205740">
                <a:tc>
                  <a:txBody>
                    <a:bodyPr/>
                    <a:lstStyle/>
                    <a:p>
                      <a:r>
                        <a:rPr lang="en-US" sz="900" dirty="0"/>
                        <a:t>Date</a:t>
                      </a:r>
                    </a:p>
                  </a:txBody>
                  <a:tcPr marL="68580" marR="68580" marT="34290" marB="34290"/>
                </a:tc>
                <a:tc>
                  <a:txBody>
                    <a:bodyPr/>
                    <a:lstStyle/>
                    <a:p>
                      <a:r>
                        <a:rPr lang="en-US" sz="900" dirty="0"/>
                        <a:t>Verbal</a:t>
                      </a:r>
                    </a:p>
                  </a:txBody>
                  <a:tcPr marL="68580" marR="68580" marT="34290" marB="34290"/>
                </a:tc>
                <a:tc>
                  <a:txBody>
                    <a:bodyPr/>
                    <a:lstStyle/>
                    <a:p>
                      <a:r>
                        <a:rPr lang="en-US" sz="900" dirty="0"/>
                        <a:t>Math</a:t>
                      </a:r>
                    </a:p>
                  </a:txBody>
                  <a:tcPr marL="68580" marR="68580" marT="34290" marB="34290"/>
                </a:tc>
                <a:tc>
                  <a:txBody>
                    <a:bodyPr/>
                    <a:lstStyle/>
                    <a:p>
                      <a:r>
                        <a:rPr lang="en-US" sz="900" dirty="0"/>
                        <a:t>Total</a:t>
                      </a:r>
                    </a:p>
                  </a:txBody>
                  <a:tcPr marL="68580" marR="68580" marT="34290" marB="34290"/>
                </a:tc>
                <a:extLst>
                  <a:ext uri="{0D108BD9-81ED-4DB2-BD59-A6C34878D82A}">
                    <a16:rowId xmlns:a16="http://schemas.microsoft.com/office/drawing/2014/main" val="685809448"/>
                  </a:ext>
                </a:extLst>
              </a:tr>
              <a:tr h="205740">
                <a:tc>
                  <a:txBody>
                    <a:bodyPr/>
                    <a:lstStyle/>
                    <a:p>
                      <a:r>
                        <a:rPr lang="en-US" sz="900" dirty="0"/>
                        <a:t>October</a:t>
                      </a:r>
                    </a:p>
                  </a:txBody>
                  <a:tcPr marL="68580" marR="68580" marT="34290" marB="34290"/>
                </a:tc>
                <a:tc>
                  <a:txBody>
                    <a:bodyPr/>
                    <a:lstStyle/>
                    <a:p>
                      <a:r>
                        <a:rPr lang="en-US" sz="900" dirty="0"/>
                        <a:t>640</a:t>
                      </a:r>
                    </a:p>
                  </a:txBody>
                  <a:tcPr marL="68580" marR="68580" marT="34290" marB="34290"/>
                </a:tc>
                <a:tc>
                  <a:txBody>
                    <a:bodyPr/>
                    <a:lstStyle/>
                    <a:p>
                      <a:r>
                        <a:rPr lang="en-US" sz="900" dirty="0"/>
                        <a:t>530</a:t>
                      </a:r>
                    </a:p>
                  </a:txBody>
                  <a:tcPr marL="68580" marR="68580" marT="34290" marB="34290"/>
                </a:tc>
                <a:tc>
                  <a:txBody>
                    <a:bodyPr/>
                    <a:lstStyle/>
                    <a:p>
                      <a:r>
                        <a:rPr lang="en-US" sz="900" dirty="0"/>
                        <a:t>1170</a:t>
                      </a:r>
                    </a:p>
                  </a:txBody>
                  <a:tcPr marL="68580" marR="68580" marT="34290" marB="34290"/>
                </a:tc>
                <a:extLst>
                  <a:ext uri="{0D108BD9-81ED-4DB2-BD59-A6C34878D82A}">
                    <a16:rowId xmlns:a16="http://schemas.microsoft.com/office/drawing/2014/main" val="955474099"/>
                  </a:ext>
                </a:extLst>
              </a:tr>
              <a:tr h="205740">
                <a:tc>
                  <a:txBody>
                    <a:bodyPr/>
                    <a:lstStyle/>
                    <a:p>
                      <a:r>
                        <a:rPr lang="en-US" sz="900" dirty="0"/>
                        <a:t>December</a:t>
                      </a:r>
                    </a:p>
                  </a:txBody>
                  <a:tcPr marL="68580" marR="68580" marT="34290" marB="34290"/>
                </a:tc>
                <a:tc>
                  <a:txBody>
                    <a:bodyPr/>
                    <a:lstStyle/>
                    <a:p>
                      <a:r>
                        <a:rPr lang="en-US" sz="900" dirty="0"/>
                        <a:t>590</a:t>
                      </a:r>
                    </a:p>
                  </a:txBody>
                  <a:tcPr marL="68580" marR="68580" marT="34290" marB="34290"/>
                </a:tc>
                <a:tc>
                  <a:txBody>
                    <a:bodyPr/>
                    <a:lstStyle/>
                    <a:p>
                      <a:r>
                        <a:rPr lang="en-US" sz="900" dirty="0"/>
                        <a:t>600</a:t>
                      </a:r>
                    </a:p>
                  </a:txBody>
                  <a:tcPr marL="68580" marR="68580" marT="34290" marB="34290"/>
                </a:tc>
                <a:tc>
                  <a:txBody>
                    <a:bodyPr/>
                    <a:lstStyle/>
                    <a:p>
                      <a:r>
                        <a:rPr lang="en-US" sz="900" dirty="0"/>
                        <a:t>1190</a:t>
                      </a:r>
                    </a:p>
                  </a:txBody>
                  <a:tcPr marL="68580" marR="68580" marT="34290" marB="34290"/>
                </a:tc>
                <a:extLst>
                  <a:ext uri="{0D108BD9-81ED-4DB2-BD59-A6C34878D82A}">
                    <a16:rowId xmlns:a16="http://schemas.microsoft.com/office/drawing/2014/main" val="1436144848"/>
                  </a:ext>
                </a:extLst>
              </a:tr>
              <a:tr h="205740">
                <a:tc>
                  <a:txBody>
                    <a:bodyPr/>
                    <a:lstStyle/>
                    <a:p>
                      <a:r>
                        <a:rPr lang="en-US" sz="900" dirty="0" err="1"/>
                        <a:t>Superscore</a:t>
                      </a:r>
                      <a:r>
                        <a:rPr lang="en-US" sz="900" dirty="0"/>
                        <a:t>!</a:t>
                      </a:r>
                    </a:p>
                  </a:txBody>
                  <a:tcPr marL="68580" marR="68580" marT="34290" marB="34290"/>
                </a:tc>
                <a:tc>
                  <a:txBody>
                    <a:bodyPr/>
                    <a:lstStyle/>
                    <a:p>
                      <a:r>
                        <a:rPr lang="en-US" sz="900" dirty="0"/>
                        <a:t>640</a:t>
                      </a:r>
                    </a:p>
                  </a:txBody>
                  <a:tcPr marL="68580" marR="68580" marT="34290" marB="34290"/>
                </a:tc>
                <a:tc>
                  <a:txBody>
                    <a:bodyPr/>
                    <a:lstStyle/>
                    <a:p>
                      <a:r>
                        <a:rPr lang="en-US" sz="900" dirty="0"/>
                        <a:t>600</a:t>
                      </a:r>
                    </a:p>
                  </a:txBody>
                  <a:tcPr marL="68580" marR="68580" marT="34290" marB="34290"/>
                </a:tc>
                <a:tc>
                  <a:txBody>
                    <a:bodyPr/>
                    <a:lstStyle/>
                    <a:p>
                      <a:r>
                        <a:rPr lang="en-US" sz="900" dirty="0"/>
                        <a:t>1240</a:t>
                      </a:r>
                    </a:p>
                  </a:txBody>
                  <a:tcPr marL="68580" marR="68580" marT="34290" marB="34290"/>
                </a:tc>
                <a:extLst>
                  <a:ext uri="{0D108BD9-81ED-4DB2-BD59-A6C34878D82A}">
                    <a16:rowId xmlns:a16="http://schemas.microsoft.com/office/drawing/2014/main" val="2038684836"/>
                  </a:ext>
                </a:extLst>
              </a:tr>
            </a:tbl>
          </a:graphicData>
        </a:graphic>
      </p:graphicFrame>
    </p:spTree>
    <p:extLst>
      <p:ext uri="{BB962C8B-B14F-4D97-AF65-F5344CB8AC3E}">
        <p14:creationId xmlns:p14="http://schemas.microsoft.com/office/powerpoint/2010/main" val="3072186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a:xfrm>
            <a:off x="533400" y="1352550"/>
            <a:ext cx="3733800" cy="1145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solidFill>
                <a:prstClr val="white"/>
              </a:solidFill>
            </a:endParaRPr>
          </a:p>
        </p:txBody>
      </p:sp>
      <p:sp>
        <p:nvSpPr>
          <p:cNvPr id="4" name="Subtitle 3"/>
          <p:cNvSpPr>
            <a:spLocks noGrp="1"/>
          </p:cNvSpPr>
          <p:nvPr>
            <p:ph type="subTitle" idx="4294967295"/>
          </p:nvPr>
        </p:nvSpPr>
        <p:spPr>
          <a:xfrm>
            <a:off x="428421" y="1475293"/>
            <a:ext cx="4372179" cy="2391857"/>
          </a:xfrm>
          <a:prstGeom prst="rect">
            <a:avLst/>
          </a:prstGeom>
        </p:spPr>
        <p:txBody>
          <a:bodyPr/>
          <a:lstStyle/>
          <a:p>
            <a:pPr marL="32345" marR="470741" indent="-26858" algn="ctr">
              <a:lnSpc>
                <a:spcPct val="101699"/>
              </a:lnSpc>
            </a:pPr>
            <a:r>
              <a:rPr lang="en-US" sz="2800" b="1" spc="-55" dirty="0">
                <a:solidFill>
                  <a:srgbClr val="FFFFFF"/>
                </a:solidFill>
                <a:latin typeface="Helvetica"/>
                <a:cs typeface="Helvetica"/>
              </a:rPr>
              <a:t>PREPARATION AND </a:t>
            </a:r>
          </a:p>
          <a:p>
            <a:pPr marL="32345" marR="470741" indent="-26858" algn="ctr">
              <a:lnSpc>
                <a:spcPct val="101699"/>
              </a:lnSpc>
            </a:pPr>
            <a:r>
              <a:rPr lang="en-US" sz="2800" b="1" spc="-55" dirty="0">
                <a:solidFill>
                  <a:srgbClr val="FFFFFF"/>
                </a:solidFill>
                <a:latin typeface="Helvetica"/>
                <a:cs typeface="Helvetica"/>
              </a:rPr>
              <a:t>PLANNING ARE KEY</a:t>
            </a:r>
          </a:p>
        </p:txBody>
      </p:sp>
    </p:spTree>
    <p:extLst>
      <p:ext uri="{BB962C8B-B14F-4D97-AF65-F5344CB8AC3E}">
        <p14:creationId xmlns:p14="http://schemas.microsoft.com/office/powerpoint/2010/main" val="138965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www.sliptalk.com/wp-content/uploads/2014/03/funny-test-answers-by-damn-clever-kids-wildammo-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67" y="1200150"/>
            <a:ext cx="3865972" cy="26457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10" descr="funny-test-answers-by-damn-clever-kids-wildammo-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00150"/>
            <a:ext cx="4120286" cy="3225412"/>
          </a:xfrm>
          <a:prstGeom prst="rect">
            <a:avLst/>
          </a:prstGeom>
          <a:noFill/>
          <a:ln>
            <a:solidFill>
              <a:schemeClr val="tx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37066" y="168616"/>
            <a:ext cx="8906933" cy="565360"/>
          </a:xfrm>
          <a:prstGeom prst="rect">
            <a:avLst/>
          </a:prstGeom>
          <a:noFill/>
        </p:spPr>
        <p:txBody>
          <a:bodyPr vert="horz" lIns="68580" tIns="34290" rIns="68580" bIns="34290" rtlCol="0" anchor="ctr">
            <a:noAutofit/>
          </a:bodyPr>
          <a:lstStyle>
            <a:lvl1pPr algn="l" defTabSz="457200" rtl="0" eaLnBrk="1" latinLnBrk="0" hangingPunct="1">
              <a:spcBef>
                <a:spcPct val="0"/>
              </a:spcBef>
              <a:buNone/>
              <a:defRPr sz="3600" kern="1200">
                <a:solidFill>
                  <a:srgbClr val="D04834"/>
                </a:solidFill>
                <a:latin typeface="+mj-lt"/>
                <a:ea typeface="+mj-ea"/>
                <a:cs typeface="+mj-cs"/>
              </a:defRPr>
            </a:lvl1pPr>
          </a:lstStyle>
          <a:p>
            <a:r>
              <a:rPr lang="en-US" sz="3400" b="1" dirty="0">
                <a:solidFill>
                  <a:schemeClr val="tx1"/>
                </a:solidFill>
                <a:latin typeface="Helvetica" panose="020B0604020202020204" pitchFamily="34" charset="0"/>
                <a:cs typeface="Helvetica" panose="020B0604020202020204" pitchFamily="34" charset="0"/>
              </a:rPr>
              <a:t>THESE TESTS REQUIRE TESTING SAVVY</a:t>
            </a:r>
          </a:p>
        </p:txBody>
      </p:sp>
    </p:spTree>
    <p:extLst>
      <p:ext uri="{BB962C8B-B14F-4D97-AF65-F5344CB8AC3E}">
        <p14:creationId xmlns:p14="http://schemas.microsoft.com/office/powerpoint/2010/main" val="376758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09550"/>
            <a:ext cx="7010400" cy="578604"/>
          </a:xfrm>
        </p:spPr>
        <p:txBody>
          <a:bodyPr>
            <a:noAutofit/>
          </a:bodyPr>
          <a:lstStyle/>
          <a:p>
            <a:r>
              <a:rPr lang="en-US" sz="3600" b="1" dirty="0">
                <a:latin typeface="Helvetica" panose="020B0604020202020204" pitchFamily="34" charset="0"/>
                <a:cs typeface="Helvetica" panose="020B0604020202020204" pitchFamily="34" charset="0"/>
              </a:rPr>
              <a:t>PEOPLE ARE PREDICTABLE</a:t>
            </a:r>
          </a:p>
        </p:txBody>
      </p:sp>
      <p:pic>
        <p:nvPicPr>
          <p:cNvPr id="4" name="Picture 2"/>
          <p:cNvPicPr>
            <a:picLocks noChangeAspect="1" noChangeArrowheads="1"/>
          </p:cNvPicPr>
          <p:nvPr/>
        </p:nvPicPr>
        <p:blipFill>
          <a:blip r:embed="rId3"/>
          <a:srcRect/>
          <a:stretch>
            <a:fillRect/>
          </a:stretch>
        </p:blipFill>
        <p:spPr bwMode="auto">
          <a:xfrm>
            <a:off x="1371600" y="1504950"/>
            <a:ext cx="2196975" cy="2133600"/>
          </a:xfrm>
          <a:prstGeom prst="rect">
            <a:avLst/>
          </a:prstGeom>
          <a:noFill/>
          <a:ln w="9525">
            <a:noFill/>
            <a:miter lim="800000"/>
            <a:headEnd/>
            <a:tailEnd/>
          </a:ln>
        </p:spPr>
      </p:pic>
      <p:pic>
        <p:nvPicPr>
          <p:cNvPr id="5" name="Picture 4" descr="drink_milkjpg_thumb"/>
          <p:cNvPicPr>
            <a:picLocks noChangeAspect="1" noChangeArrowheads="1"/>
          </p:cNvPicPr>
          <p:nvPr/>
        </p:nvPicPr>
        <p:blipFill>
          <a:blip r:embed="rId4"/>
          <a:srcRect/>
          <a:stretch>
            <a:fillRect/>
          </a:stretch>
        </p:blipFill>
        <p:spPr bwMode="auto">
          <a:xfrm>
            <a:off x="4724400" y="1123950"/>
            <a:ext cx="3533574" cy="2650692"/>
          </a:xfrm>
          <a:prstGeom prst="rect">
            <a:avLst/>
          </a:prstGeom>
          <a:noFill/>
          <a:ln w="9525">
            <a:noFill/>
            <a:miter lim="800000"/>
            <a:headEnd/>
            <a:tailEnd/>
          </a:ln>
        </p:spPr>
      </p:pic>
      <p:sp>
        <p:nvSpPr>
          <p:cNvPr id="3" name="TextBox 2"/>
          <p:cNvSpPr txBox="1"/>
          <p:nvPr/>
        </p:nvSpPr>
        <p:spPr>
          <a:xfrm>
            <a:off x="5334000" y="3943350"/>
            <a:ext cx="2443349" cy="553998"/>
          </a:xfrm>
          <a:prstGeom prst="rect">
            <a:avLst/>
          </a:prstGeom>
          <a:noFill/>
          <a:ln>
            <a:solidFill>
              <a:schemeClr val="tx1"/>
            </a:solidFill>
          </a:ln>
        </p:spPr>
        <p:txBody>
          <a:bodyPr wrap="square" rtlCol="0">
            <a:spAutoFit/>
          </a:bodyPr>
          <a:lstStyle/>
          <a:p>
            <a:pPr algn="ctr"/>
            <a:r>
              <a:rPr lang="en-US" sz="1500" dirty="0">
                <a:latin typeface="Helvetica" panose="020B0604020202020204" pitchFamily="34" charset="0"/>
                <a:cs typeface="Helvetica" panose="020B0604020202020204" pitchFamily="34" charset="0"/>
              </a:rPr>
              <a:t>COWS PRODUCE MILK</a:t>
            </a:r>
          </a:p>
          <a:p>
            <a:pPr algn="ctr"/>
            <a:r>
              <a:rPr lang="en-US" sz="1500" dirty="0">
                <a:latin typeface="Helvetica" panose="020B0604020202020204" pitchFamily="34" charset="0"/>
                <a:cs typeface="Helvetica" panose="020B0604020202020204" pitchFamily="34" charset="0"/>
              </a:rPr>
              <a:t>COWS DRINK WATER</a:t>
            </a:r>
          </a:p>
        </p:txBody>
      </p:sp>
    </p:spTree>
    <p:extLst>
      <p:ext uri="{BB962C8B-B14F-4D97-AF65-F5344CB8AC3E}">
        <p14:creationId xmlns:p14="http://schemas.microsoft.com/office/powerpoint/2010/main" val="157494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451374" y="1123950"/>
            <a:ext cx="2473426" cy="238307"/>
          </a:xfrm>
        </p:spPr>
        <p:txBody>
          <a:bodyPr/>
          <a:lstStyle/>
          <a:p>
            <a:r>
              <a:rPr lang="en-US" sz="1200" dirty="0">
                <a:latin typeface="Helvetica Neue"/>
              </a:rPr>
              <a:t>What’s are these tests?</a:t>
            </a:r>
            <a:endParaRPr lang="en-US" sz="1200" strike="sngStrike" dirty="0">
              <a:solidFill>
                <a:schemeClr val="accent1"/>
              </a:solidFill>
              <a:latin typeface="Helvetica Neue"/>
            </a:endParaRPr>
          </a:p>
          <a:p>
            <a:endParaRPr lang="en-US" dirty="0"/>
          </a:p>
        </p:txBody>
      </p:sp>
      <p:sp>
        <p:nvSpPr>
          <p:cNvPr id="5" name="Text Placeholder 4"/>
          <p:cNvSpPr>
            <a:spLocks noGrp="1"/>
          </p:cNvSpPr>
          <p:nvPr>
            <p:ph type="body" sz="quarter" idx="11"/>
          </p:nvPr>
        </p:nvSpPr>
        <p:spPr>
          <a:xfrm>
            <a:off x="5411806" y="1859803"/>
            <a:ext cx="3351193" cy="407147"/>
          </a:xfrm>
        </p:spPr>
        <p:txBody>
          <a:bodyPr/>
          <a:lstStyle/>
          <a:p>
            <a:r>
              <a:rPr lang="en-US" sz="1200" dirty="0"/>
              <a:t>Strategies and sample problems </a:t>
            </a:r>
            <a:endParaRPr lang="en-US" sz="1200" strike="sngStrike" dirty="0">
              <a:solidFill>
                <a:schemeClr val="accent1"/>
              </a:solidFill>
            </a:endParaRPr>
          </a:p>
        </p:txBody>
      </p:sp>
      <p:sp>
        <p:nvSpPr>
          <p:cNvPr id="6" name="Text Placeholder 5"/>
          <p:cNvSpPr>
            <a:spLocks noGrp="1"/>
          </p:cNvSpPr>
          <p:nvPr>
            <p:ph type="body" sz="quarter" idx="12"/>
          </p:nvPr>
        </p:nvSpPr>
        <p:spPr>
          <a:xfrm>
            <a:off x="5420274" y="2606567"/>
            <a:ext cx="3495126" cy="422383"/>
          </a:xfrm>
        </p:spPr>
        <p:txBody>
          <a:bodyPr/>
          <a:lstStyle/>
          <a:p>
            <a:r>
              <a:rPr lang="en-US" sz="1200" dirty="0">
                <a:latin typeface="Helvetica Neue"/>
              </a:rPr>
              <a:t>How The Princeton Review can help</a:t>
            </a:r>
            <a:endParaRPr lang="en-US" dirty="0"/>
          </a:p>
        </p:txBody>
      </p:sp>
      <p:sp>
        <p:nvSpPr>
          <p:cNvPr id="7" name="Text Placeholder 6"/>
          <p:cNvSpPr>
            <a:spLocks noGrp="1"/>
          </p:cNvSpPr>
          <p:nvPr>
            <p:ph type="body" sz="quarter" idx="13"/>
          </p:nvPr>
        </p:nvSpPr>
        <p:spPr>
          <a:xfrm>
            <a:off x="794517" y="1176589"/>
            <a:ext cx="2473252" cy="761061"/>
          </a:xfrm>
        </p:spPr>
        <p:txBody>
          <a:bodyPr/>
          <a:lstStyle/>
          <a:p>
            <a:r>
              <a:rPr lang="en-US" sz="3638" dirty="0"/>
              <a:t>AGENDA</a:t>
            </a:r>
          </a:p>
        </p:txBody>
      </p:sp>
      <p:sp>
        <p:nvSpPr>
          <p:cNvPr id="8" name="Text Placeholder 7"/>
          <p:cNvSpPr>
            <a:spLocks noGrp="1"/>
          </p:cNvSpPr>
          <p:nvPr>
            <p:ph type="body" sz="quarter" idx="14"/>
          </p:nvPr>
        </p:nvSpPr>
        <p:spPr>
          <a:xfrm>
            <a:off x="5521267" y="3562350"/>
            <a:ext cx="2022533" cy="664528"/>
          </a:xfrm>
        </p:spPr>
        <p:txBody>
          <a:bodyPr/>
          <a:lstStyle/>
          <a:p>
            <a:pPr algn="ctr"/>
            <a:r>
              <a:rPr lang="en-US" sz="1092" b="0" dirty="0">
                <a:solidFill>
                  <a:schemeClr val="tx1"/>
                </a:solidFill>
                <a:cs typeface="Gotham Medium" pitchFamily="50" charset="0"/>
              </a:rPr>
              <a:t>TEXT </a:t>
            </a:r>
            <a:r>
              <a:rPr lang="en-US" sz="1092" dirty="0">
                <a:solidFill>
                  <a:schemeClr val="tx1"/>
                </a:solidFill>
                <a:cs typeface="Gotham Medium" pitchFamily="50" charset="0"/>
              </a:rPr>
              <a:t>YOUCAN </a:t>
            </a:r>
            <a:r>
              <a:rPr lang="en-US" sz="1092" b="0" dirty="0">
                <a:solidFill>
                  <a:schemeClr val="tx1"/>
                </a:solidFill>
                <a:cs typeface="Gotham Medium" pitchFamily="50" charset="0"/>
              </a:rPr>
              <a:t>TO </a:t>
            </a:r>
            <a:r>
              <a:rPr lang="en-US" sz="1092" dirty="0">
                <a:solidFill>
                  <a:schemeClr val="tx1"/>
                </a:solidFill>
                <a:cs typeface="Gotham Medium" pitchFamily="50" charset="0"/>
              </a:rPr>
              <a:t>877877</a:t>
            </a:r>
          </a:p>
          <a:p>
            <a:pPr algn="ctr"/>
            <a:r>
              <a:rPr lang="en-US" sz="1092" b="0" dirty="0">
                <a:solidFill>
                  <a:schemeClr val="tx1"/>
                </a:solidFill>
                <a:cs typeface="Gotham Medium" pitchFamily="50" charset="0"/>
              </a:rPr>
              <a:t>to get a discount code and keep up-to-date on college admissions and testing</a:t>
            </a:r>
          </a:p>
        </p:txBody>
      </p:sp>
    </p:spTree>
    <p:extLst>
      <p:ext uri="{BB962C8B-B14F-4D97-AF65-F5344CB8AC3E}">
        <p14:creationId xmlns:p14="http://schemas.microsoft.com/office/powerpoint/2010/main" val="343945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1885950"/>
            <a:ext cx="5561405" cy="1574021"/>
          </a:xfrm>
          <a:prstGeom prst="rect">
            <a:avLst/>
          </a:prstGeom>
          <a:noFill/>
          <a:ln>
            <a:solidFill>
              <a:schemeClr val="tx1"/>
            </a:solidFill>
          </a:ln>
        </p:spPr>
        <p:txBody>
          <a:bodyPr wrap="square" rtlCol="0">
            <a:spAutoFit/>
          </a:bodyPr>
          <a:lstStyle/>
          <a:p>
            <a:pPr algn="ctr"/>
            <a:endParaRPr lang="en-US" sz="614" dirty="0">
              <a:latin typeface="Helvetica Neue"/>
              <a:cs typeface="Gotham Book" pitchFamily="50" charset="0"/>
            </a:endParaRPr>
          </a:p>
          <a:p>
            <a:pPr lvl="1" algn="ctr"/>
            <a:r>
              <a:rPr lang="en-US" sz="2100" i="1" dirty="0">
                <a:latin typeface="Helvetica Neue"/>
                <a:cs typeface="Gotham Book" pitchFamily="50" charset="0"/>
              </a:rPr>
              <a:t>If a store raises the price of an item by 20%, then decreases the new price by 15%, what was the percent change in the price of the item?</a:t>
            </a:r>
          </a:p>
          <a:p>
            <a:endParaRPr lang="en-US" sz="614" dirty="0"/>
          </a:p>
        </p:txBody>
      </p:sp>
      <p:sp>
        <p:nvSpPr>
          <p:cNvPr id="9" name="Title 6"/>
          <p:cNvSpPr>
            <a:spLocks noGrp="1"/>
          </p:cNvSpPr>
          <p:nvPr>
            <p:ph type="title"/>
          </p:nvPr>
        </p:nvSpPr>
        <p:spPr>
          <a:xfrm>
            <a:off x="381000" y="590550"/>
            <a:ext cx="8229600" cy="578604"/>
          </a:xfrm>
        </p:spPr>
        <p:txBody>
          <a:bodyPr>
            <a:noAutofit/>
          </a:bodyPr>
          <a:lstStyle/>
          <a:p>
            <a:r>
              <a:rPr lang="en-US" sz="3600" b="1" dirty="0">
                <a:latin typeface="Helvetica" panose="020B0604020202020204" pitchFamily="34" charset="0"/>
                <a:cs typeface="Helvetica" panose="020B0604020202020204" pitchFamily="34" charset="0"/>
              </a:rPr>
              <a:t>TEST WRITERS EXPECT YOU TO RESPOND IN A PREDICTABLE WAY</a:t>
            </a:r>
          </a:p>
        </p:txBody>
      </p:sp>
    </p:spTree>
    <p:extLst>
      <p:ext uri="{BB962C8B-B14F-4D97-AF65-F5344CB8AC3E}">
        <p14:creationId xmlns:p14="http://schemas.microsoft.com/office/powerpoint/2010/main" val="322753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01"/>
          <p:cNvSpPr/>
          <p:nvPr/>
        </p:nvSpPr>
        <p:spPr>
          <a:xfrm>
            <a:off x="1973633" y="1570305"/>
            <a:ext cx="5194784" cy="409007"/>
          </a:xfrm>
          <a:prstGeom prst="rect">
            <a:avLst/>
          </a:prstGeom>
          <a:solidFill>
            <a:schemeClr val="bg1">
              <a:lumMod val="7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solidFill>
                  <a:schemeClr val="bg1">
                    <a:lumMod val="75000"/>
                  </a:schemeClr>
                </a:solidFill>
              </a:ln>
              <a:solidFill>
                <a:prstClr val="white"/>
              </a:solidFill>
              <a:latin typeface="Helvetica" panose="020B0604020202020204" pitchFamily="34" charset="0"/>
              <a:cs typeface="Helvetica" panose="020B0604020202020204" pitchFamily="34" charset="0"/>
            </a:endParaRPr>
          </a:p>
        </p:txBody>
      </p:sp>
      <p:sp>
        <p:nvSpPr>
          <p:cNvPr id="203" name="Subtitle 2"/>
          <p:cNvSpPr txBox="1">
            <a:spLocks/>
          </p:cNvSpPr>
          <p:nvPr/>
        </p:nvSpPr>
        <p:spPr bwMode="auto">
          <a:xfrm>
            <a:off x="3404333" y="1596829"/>
            <a:ext cx="2476555"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Helvetica" panose="020B0604020202020204" pitchFamily="34" charset="0"/>
                <a:cs typeface="Helvetica" panose="020B0604020202020204" pitchFamily="34" charset="0"/>
              </a:rPr>
              <a:t>58  attempted</a:t>
            </a:r>
            <a:endParaRPr lang="en-US" altLang="en-US" sz="1350" dirty="0">
              <a:solidFill>
                <a:srgbClr val="FFFFFF"/>
              </a:solidFill>
              <a:latin typeface="Helvetica" panose="020B0604020202020204" pitchFamily="34" charset="0"/>
              <a:cs typeface="Helvetica" panose="020B0604020202020204" pitchFamily="34" charset="0"/>
            </a:endParaRPr>
          </a:p>
        </p:txBody>
      </p:sp>
      <p:sp>
        <p:nvSpPr>
          <p:cNvPr id="87" name="Rectangle 86"/>
          <p:cNvSpPr/>
          <p:nvPr/>
        </p:nvSpPr>
        <p:spPr>
          <a:xfrm>
            <a:off x="4880845" y="3660739"/>
            <a:ext cx="2720105" cy="409007"/>
          </a:xfrm>
          <a:prstGeom prst="rect">
            <a:avLst/>
          </a:prstGeom>
          <a:solidFill>
            <a:schemeClr val="bg1">
              <a:lumMod val="75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Helvetica" panose="020B0604020202020204" pitchFamily="34" charset="0"/>
              <a:cs typeface="Helvetica" panose="020B0604020202020204" pitchFamily="34" charset="0"/>
            </a:endParaRPr>
          </a:p>
        </p:txBody>
      </p:sp>
      <p:sp>
        <p:nvSpPr>
          <p:cNvPr id="61" name="Rectangle 60"/>
          <p:cNvSpPr/>
          <p:nvPr/>
        </p:nvSpPr>
        <p:spPr>
          <a:xfrm>
            <a:off x="4687255" y="3116435"/>
            <a:ext cx="602345" cy="476411"/>
          </a:xfrm>
          <a:prstGeom prst="rect">
            <a:avLst/>
          </a:prstGeom>
          <a:ln>
            <a:noFill/>
          </a:ln>
        </p:spPr>
        <p:txBody>
          <a:bodyPr wrap="square" lIns="0" tIns="0" rIns="0" bIns="0" anchor="ctr" anchorCtr="0">
            <a:noAutofit/>
          </a:bodyPr>
          <a:lstStyle/>
          <a:p>
            <a:pPr algn="ctr"/>
            <a:r>
              <a:rPr lang="en-US" sz="1800" b="1" dirty="0">
                <a:ln>
                  <a:solidFill>
                    <a:srgbClr val="0078A3"/>
                  </a:solidFill>
                </a:ln>
                <a:solidFill>
                  <a:srgbClr val="0078A3"/>
                </a:solidFill>
                <a:latin typeface="Helvetica" panose="020B0604020202020204" pitchFamily="34" charset="0"/>
                <a:ea typeface="ＭＳ Ｐゴシック" pitchFamily="34" charset="-128"/>
                <a:cs typeface="Helvetica" panose="020B0604020202020204" pitchFamily="34" charset="0"/>
              </a:rPr>
              <a:t>580</a:t>
            </a:r>
            <a:endParaRPr lang="en-US" sz="1800" dirty="0">
              <a:ln>
                <a:solidFill>
                  <a:srgbClr val="0078A3"/>
                </a:solidFill>
              </a:ln>
              <a:solidFill>
                <a:srgbClr val="0078A3"/>
              </a:solidFill>
              <a:latin typeface="Helvetica" panose="020B0604020202020204" pitchFamily="34" charset="0"/>
              <a:ea typeface="ＭＳ Ｐゴシック" charset="-128"/>
              <a:cs typeface="Helvetica" panose="020B0604020202020204" pitchFamily="34" charset="0"/>
            </a:endParaRPr>
          </a:p>
        </p:txBody>
      </p:sp>
      <p:sp>
        <p:nvSpPr>
          <p:cNvPr id="62" name="Rectangle 61"/>
          <p:cNvSpPr/>
          <p:nvPr/>
        </p:nvSpPr>
        <p:spPr>
          <a:xfrm>
            <a:off x="4973668" y="3660739"/>
            <a:ext cx="438071" cy="409007"/>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Helvetica" panose="020B0604020202020204" pitchFamily="34" charset="0"/>
              <a:cs typeface="Helvetica" panose="020B0604020202020204" pitchFamily="34" charset="0"/>
            </a:endParaRPr>
          </a:p>
        </p:txBody>
      </p:sp>
      <p:sp>
        <p:nvSpPr>
          <p:cNvPr id="57" name="Rectangle 56"/>
          <p:cNvSpPr/>
          <p:nvPr/>
        </p:nvSpPr>
        <p:spPr>
          <a:xfrm>
            <a:off x="2422484" y="3660739"/>
            <a:ext cx="2586820" cy="409007"/>
          </a:xfrm>
          <a:prstGeom prst="rect">
            <a:avLst/>
          </a:prstGeom>
          <a:solidFill>
            <a:srgbClr val="9CC53C"/>
          </a:solidFill>
          <a:ln w="25400">
            <a:solidFill>
              <a:srgbClr val="9CC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Helvetica" panose="020B0604020202020204" pitchFamily="34" charset="0"/>
              <a:cs typeface="Helvetica" panose="020B0604020202020204" pitchFamily="34" charset="0"/>
            </a:endParaRPr>
          </a:p>
        </p:txBody>
      </p:sp>
      <p:sp>
        <p:nvSpPr>
          <p:cNvPr id="59" name="Subtitle 2"/>
          <p:cNvSpPr txBox="1">
            <a:spLocks/>
          </p:cNvSpPr>
          <p:nvPr/>
        </p:nvSpPr>
        <p:spPr bwMode="auto">
          <a:xfrm>
            <a:off x="2421118" y="3685798"/>
            <a:ext cx="2683565"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Helvetica" panose="020B0604020202020204" pitchFamily="34" charset="0"/>
                <a:cs typeface="Helvetica" panose="020B0604020202020204" pitchFamily="34" charset="0"/>
              </a:rPr>
              <a:t>38 attempted: 30 correct</a:t>
            </a:r>
            <a:endParaRPr lang="en-US" altLang="en-US" sz="1350" dirty="0">
              <a:solidFill>
                <a:srgbClr val="FFFFFF"/>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171738" y="3933967"/>
            <a:ext cx="1114961" cy="624869"/>
          </a:xfrm>
          <a:prstGeom prst="rect">
            <a:avLst/>
          </a:prstGeom>
        </p:spPr>
      </p:pic>
      <p:sp>
        <p:nvSpPr>
          <p:cNvPr id="63" name="Subtitle 2"/>
          <p:cNvSpPr txBox="1">
            <a:spLocks/>
          </p:cNvSpPr>
          <p:nvPr/>
        </p:nvSpPr>
        <p:spPr bwMode="auto">
          <a:xfrm>
            <a:off x="5745703" y="3685798"/>
            <a:ext cx="1821254"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Helvetica" panose="020B0604020202020204" pitchFamily="34" charset="0"/>
                <a:cs typeface="Helvetica" panose="020B0604020202020204" pitchFamily="34" charset="0"/>
              </a:rPr>
              <a:t>20 guesses </a:t>
            </a:r>
            <a:endParaRPr lang="en-US" altLang="en-US" sz="1350" dirty="0">
              <a:solidFill>
                <a:srgbClr val="FFFFFF"/>
              </a:solidFill>
              <a:latin typeface="Helvetica" panose="020B0604020202020204" pitchFamily="34" charset="0"/>
              <a:cs typeface="Helvetica" panose="020B0604020202020204" pitchFamily="34" charset="0"/>
            </a:endParaRPr>
          </a:p>
        </p:txBody>
      </p:sp>
      <p:cxnSp>
        <p:nvCxnSpPr>
          <p:cNvPr id="85" name="Straight Connector 84"/>
          <p:cNvCxnSpPr/>
          <p:nvPr/>
        </p:nvCxnSpPr>
        <p:spPr>
          <a:xfrm flipH="1" flipV="1">
            <a:off x="5396997" y="3467905"/>
            <a:ext cx="14742" cy="917254"/>
          </a:xfrm>
          <a:prstGeom prst="line">
            <a:avLst/>
          </a:prstGeom>
          <a:ln w="34925">
            <a:solidFill>
              <a:srgbClr val="0078A3"/>
            </a:solidFill>
            <a:prstDash val="sysDot"/>
          </a:ln>
        </p:spPr>
        <p:style>
          <a:lnRef idx="2">
            <a:schemeClr val="accent1"/>
          </a:lnRef>
          <a:fillRef idx="0">
            <a:schemeClr val="accent1"/>
          </a:fillRef>
          <a:effectRef idx="1">
            <a:schemeClr val="accent1"/>
          </a:effectRef>
          <a:fontRef idx="minor">
            <a:schemeClr val="tx1"/>
          </a:fontRef>
        </p:style>
      </p:cxnSp>
      <p:sp>
        <p:nvSpPr>
          <p:cNvPr id="86" name="16-Point Star 85"/>
          <p:cNvSpPr/>
          <p:nvPr/>
        </p:nvSpPr>
        <p:spPr>
          <a:xfrm>
            <a:off x="5031222" y="2716562"/>
            <a:ext cx="800037" cy="751343"/>
          </a:xfrm>
          <a:prstGeom prst="star16">
            <a:avLst>
              <a:gd name="adj" fmla="val 36042"/>
            </a:avLst>
          </a:prstGeom>
          <a:ln>
            <a:solidFill>
              <a:srgbClr val="0078A3"/>
            </a:solidFill>
          </a:ln>
        </p:spPr>
        <p:txBody>
          <a:bodyPr wrap="square" lIns="0" tIns="0" rIns="0" bIns="0" anchor="ctr" anchorCtr="0">
            <a:noAutofit/>
          </a:bodyPr>
          <a:lstStyle/>
          <a:p>
            <a:pPr algn="ctr"/>
            <a:r>
              <a:rPr lang="en-US" sz="1800" b="1" dirty="0">
                <a:ln>
                  <a:solidFill>
                    <a:srgbClr val="0078A3"/>
                  </a:solidFill>
                </a:ln>
                <a:solidFill>
                  <a:srgbClr val="0078A3"/>
                </a:solidFill>
                <a:latin typeface="Helvetica" panose="020B0604020202020204" pitchFamily="34" charset="0"/>
                <a:ea typeface="ＭＳ Ｐゴシック" pitchFamily="34" charset="-128"/>
                <a:cs typeface="Helvetica" panose="020B0604020202020204" pitchFamily="34" charset="0"/>
              </a:rPr>
              <a:t>610</a:t>
            </a:r>
            <a:endParaRPr lang="en-US" sz="1800" dirty="0">
              <a:ln>
                <a:solidFill>
                  <a:srgbClr val="0078A3"/>
                </a:solidFill>
              </a:ln>
              <a:solidFill>
                <a:srgbClr val="0078A3"/>
              </a:solidFill>
              <a:latin typeface="Helvetica" panose="020B0604020202020204" pitchFamily="34" charset="0"/>
              <a:ea typeface="ＭＳ Ｐゴシック" charset="-128"/>
              <a:cs typeface="Helvetica" panose="020B0604020202020204" pitchFamily="34" charset="0"/>
            </a:endParaRPr>
          </a:p>
        </p:txBody>
      </p:sp>
      <p:sp>
        <p:nvSpPr>
          <p:cNvPr id="88" name="Subtitle 2"/>
          <p:cNvSpPr txBox="1">
            <a:spLocks/>
          </p:cNvSpPr>
          <p:nvPr/>
        </p:nvSpPr>
        <p:spPr bwMode="auto">
          <a:xfrm>
            <a:off x="4973668" y="3685798"/>
            <a:ext cx="438071"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Helvetica" panose="020B0604020202020204" pitchFamily="34" charset="0"/>
                <a:cs typeface="Helvetica" panose="020B0604020202020204" pitchFamily="34" charset="0"/>
              </a:rPr>
              <a:t>+4</a:t>
            </a:r>
            <a:endParaRPr lang="en-US" altLang="en-US" sz="1350" dirty="0">
              <a:solidFill>
                <a:srgbClr val="FFFFFF"/>
              </a:solidFill>
              <a:latin typeface="Helvetica" panose="020B0604020202020204" pitchFamily="34" charset="0"/>
              <a:cs typeface="Helvetica" panose="020B0604020202020204" pitchFamily="34" charset="0"/>
            </a:endParaRPr>
          </a:p>
        </p:txBody>
      </p:sp>
      <p:sp>
        <p:nvSpPr>
          <p:cNvPr id="89" name="Rectangle 88"/>
          <p:cNvSpPr/>
          <p:nvPr/>
        </p:nvSpPr>
        <p:spPr>
          <a:xfrm>
            <a:off x="4713154" y="4314488"/>
            <a:ext cx="584285" cy="349961"/>
          </a:xfrm>
          <a:prstGeom prst="rect">
            <a:avLst/>
          </a:prstGeom>
          <a:ln>
            <a:noFill/>
          </a:ln>
        </p:spPr>
        <p:txBody>
          <a:bodyPr wrap="square" lIns="0" tIns="0" rIns="0" bIns="0" anchor="ctr" anchorCtr="0">
            <a:noAutofit/>
          </a:bodyPr>
          <a:lstStyle/>
          <a:p>
            <a:pPr algn="ctr"/>
            <a:r>
              <a:rPr lang="en-US" sz="1800" b="1" dirty="0">
                <a:ln>
                  <a:solidFill>
                    <a:srgbClr val="0078A3"/>
                  </a:solidFill>
                </a:ln>
                <a:solidFill>
                  <a:srgbClr val="0078A3"/>
                </a:solidFill>
                <a:latin typeface="Helvetica" panose="020B0604020202020204" pitchFamily="34" charset="0"/>
                <a:ea typeface="ＭＳ Ｐゴシック" pitchFamily="34" charset="-128"/>
                <a:cs typeface="Helvetica" panose="020B0604020202020204" pitchFamily="34" charset="0"/>
              </a:rPr>
              <a:t>30</a:t>
            </a:r>
            <a:endParaRPr lang="en-US" sz="1800" dirty="0">
              <a:ln>
                <a:solidFill>
                  <a:srgbClr val="0078A3"/>
                </a:solidFill>
              </a:ln>
              <a:solidFill>
                <a:srgbClr val="0078A3"/>
              </a:solidFill>
              <a:latin typeface="Helvetica" panose="020B0604020202020204" pitchFamily="34" charset="0"/>
              <a:ea typeface="ＭＳ Ｐゴシック" charset="-128"/>
              <a:cs typeface="Helvetica" panose="020B0604020202020204" pitchFamily="34" charset="0"/>
            </a:endParaRPr>
          </a:p>
        </p:txBody>
      </p:sp>
      <p:cxnSp>
        <p:nvCxnSpPr>
          <p:cNvPr id="90" name="Straight Connector 89"/>
          <p:cNvCxnSpPr/>
          <p:nvPr/>
        </p:nvCxnSpPr>
        <p:spPr>
          <a:xfrm flipV="1">
            <a:off x="4988388" y="3491868"/>
            <a:ext cx="0" cy="324797"/>
          </a:xfrm>
          <a:prstGeom prst="line">
            <a:avLst/>
          </a:prstGeom>
          <a:ln w="34925">
            <a:solidFill>
              <a:srgbClr val="0078A3"/>
            </a:solidFill>
            <a:prstDash val="sysDot"/>
          </a:ln>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3912505" y="1009551"/>
            <a:ext cx="602345" cy="476411"/>
          </a:xfrm>
          <a:prstGeom prst="rect">
            <a:avLst/>
          </a:prstGeom>
          <a:ln>
            <a:noFill/>
          </a:ln>
        </p:spPr>
        <p:txBody>
          <a:bodyPr wrap="square" lIns="0" tIns="0" rIns="0" bIns="0" anchor="ctr" anchorCtr="0">
            <a:noAutofit/>
          </a:bodyPr>
          <a:lstStyle/>
          <a:p>
            <a:pPr algn="ctr"/>
            <a:r>
              <a:rPr lang="en-US" sz="1800" b="1" dirty="0">
                <a:ln>
                  <a:solidFill>
                    <a:srgbClr val="0078A3"/>
                  </a:solidFill>
                </a:ln>
                <a:solidFill>
                  <a:srgbClr val="0078A3"/>
                </a:solidFill>
                <a:latin typeface="Helvetica" panose="020B0604020202020204" pitchFamily="34" charset="0"/>
                <a:ea typeface="ＭＳ Ｐゴシック" pitchFamily="34" charset="-128"/>
                <a:cs typeface="Helvetica" panose="020B0604020202020204" pitchFamily="34" charset="0"/>
              </a:rPr>
              <a:t>540</a:t>
            </a:r>
            <a:endParaRPr lang="en-US" sz="1800" dirty="0">
              <a:ln>
                <a:solidFill>
                  <a:srgbClr val="0078A3"/>
                </a:solidFill>
              </a:ln>
              <a:solidFill>
                <a:srgbClr val="0078A3"/>
              </a:solidFill>
              <a:latin typeface="Helvetica" panose="020B0604020202020204" pitchFamily="34" charset="0"/>
              <a:ea typeface="ＭＳ Ｐゴシック" charset="-128"/>
              <a:cs typeface="Helvetica" panose="020B0604020202020204" pitchFamily="34" charset="0"/>
            </a:endParaRPr>
          </a:p>
        </p:txBody>
      </p:sp>
      <p:sp>
        <p:nvSpPr>
          <p:cNvPr id="167" name="Rectangle 166"/>
          <p:cNvSpPr/>
          <p:nvPr/>
        </p:nvSpPr>
        <p:spPr>
          <a:xfrm>
            <a:off x="4239241" y="1572372"/>
            <a:ext cx="2909546" cy="409007"/>
          </a:xfrm>
          <a:prstGeom prst="rect">
            <a:avLst/>
          </a:prstGeom>
          <a:solidFill>
            <a:srgbClr val="F7D924"/>
          </a:solidFill>
          <a:ln w="25400">
            <a:solidFill>
              <a:srgbClr val="F7D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Helvetica" panose="020B0604020202020204" pitchFamily="34" charset="0"/>
              <a:cs typeface="Helvetica" panose="020B0604020202020204" pitchFamily="34" charset="0"/>
            </a:endParaRPr>
          </a:p>
        </p:txBody>
      </p:sp>
      <p:sp>
        <p:nvSpPr>
          <p:cNvPr id="169" name="Rectangle 168"/>
          <p:cNvSpPr/>
          <p:nvPr/>
        </p:nvSpPr>
        <p:spPr>
          <a:xfrm>
            <a:off x="1966294" y="1564742"/>
            <a:ext cx="2265608" cy="409007"/>
          </a:xfrm>
          <a:prstGeom prst="rect">
            <a:avLst/>
          </a:prstGeom>
          <a:solidFill>
            <a:srgbClr val="9CC53C"/>
          </a:solidFill>
          <a:ln w="25400">
            <a:solidFill>
              <a:srgbClr val="9CC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Helvetica" panose="020B0604020202020204" pitchFamily="34" charset="0"/>
              <a:cs typeface="Helvetica" panose="020B0604020202020204" pitchFamily="34" charset="0"/>
            </a:endParaRPr>
          </a:p>
        </p:txBody>
      </p:sp>
      <p:sp>
        <p:nvSpPr>
          <p:cNvPr id="170" name="Subtitle 2"/>
          <p:cNvSpPr txBox="1">
            <a:spLocks/>
          </p:cNvSpPr>
          <p:nvPr/>
        </p:nvSpPr>
        <p:spPr bwMode="auto">
          <a:xfrm>
            <a:off x="1964601" y="1597431"/>
            <a:ext cx="2476555"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Helvetica" panose="020B0604020202020204" pitchFamily="34" charset="0"/>
                <a:cs typeface="Helvetica" panose="020B0604020202020204" pitchFamily="34" charset="0"/>
              </a:rPr>
              <a:t>26 correct</a:t>
            </a:r>
            <a:endParaRPr lang="en-US" altLang="en-US" sz="1350" dirty="0">
              <a:solidFill>
                <a:srgbClr val="FFFFFF"/>
              </a:solidFill>
              <a:latin typeface="Helvetica" panose="020B0604020202020204" pitchFamily="34" charset="0"/>
              <a:cs typeface="Helvetica" panose="020B0604020202020204" pitchFamily="34" charset="0"/>
            </a:endParaRPr>
          </a:p>
        </p:txBody>
      </p:sp>
      <p:sp>
        <p:nvSpPr>
          <p:cNvPr id="196" name="Subtitle 2"/>
          <p:cNvSpPr txBox="1">
            <a:spLocks/>
          </p:cNvSpPr>
          <p:nvPr/>
        </p:nvSpPr>
        <p:spPr bwMode="auto">
          <a:xfrm>
            <a:off x="4949300" y="1597431"/>
            <a:ext cx="1773095"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Helvetica" panose="020B0604020202020204" pitchFamily="34" charset="0"/>
                <a:cs typeface="Helvetica" panose="020B0604020202020204" pitchFamily="34" charset="0"/>
              </a:rPr>
              <a:t>32 incorrect</a:t>
            </a:r>
            <a:endParaRPr lang="en-US" altLang="en-US" sz="1350" dirty="0">
              <a:solidFill>
                <a:srgbClr val="FFFFFF"/>
              </a:solidFill>
              <a:latin typeface="Helvetica" panose="020B0604020202020204" pitchFamily="34" charset="0"/>
              <a:cs typeface="Helvetica" panose="020B0604020202020204" pitchFamily="34" charset="0"/>
            </a:endParaRPr>
          </a:p>
        </p:txBody>
      </p:sp>
      <p:sp>
        <p:nvSpPr>
          <p:cNvPr id="200" name="Rectangle 199"/>
          <p:cNvSpPr/>
          <p:nvPr/>
        </p:nvSpPr>
        <p:spPr>
          <a:xfrm>
            <a:off x="3943351" y="2218159"/>
            <a:ext cx="584285" cy="349961"/>
          </a:xfrm>
          <a:prstGeom prst="rect">
            <a:avLst/>
          </a:prstGeom>
          <a:ln>
            <a:noFill/>
          </a:ln>
        </p:spPr>
        <p:txBody>
          <a:bodyPr wrap="square" lIns="0" tIns="0" rIns="0" bIns="0" anchor="ctr" anchorCtr="0">
            <a:noAutofit/>
          </a:bodyPr>
          <a:lstStyle/>
          <a:p>
            <a:pPr algn="ctr"/>
            <a:r>
              <a:rPr lang="en-US" sz="1800" b="1" dirty="0">
                <a:ln>
                  <a:solidFill>
                    <a:srgbClr val="0078A3"/>
                  </a:solidFill>
                </a:ln>
                <a:solidFill>
                  <a:srgbClr val="0078A3"/>
                </a:solidFill>
                <a:latin typeface="Helvetica" panose="020B0604020202020204" pitchFamily="34" charset="0"/>
                <a:ea typeface="ＭＳ Ｐゴシック" pitchFamily="34" charset="-128"/>
                <a:cs typeface="Helvetica" panose="020B0604020202020204" pitchFamily="34" charset="0"/>
              </a:rPr>
              <a:t>26</a:t>
            </a:r>
            <a:endParaRPr lang="en-US" sz="1800" dirty="0">
              <a:ln>
                <a:solidFill>
                  <a:srgbClr val="0078A3"/>
                </a:solidFill>
              </a:ln>
              <a:solidFill>
                <a:srgbClr val="0078A3"/>
              </a:solidFill>
              <a:latin typeface="Helvetica" panose="020B0604020202020204" pitchFamily="34" charset="0"/>
              <a:ea typeface="ＭＳ Ｐゴシック" charset="-128"/>
              <a:cs typeface="Helvetica" panose="020B0604020202020204" pitchFamily="34" charset="0"/>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9534" y="1061109"/>
            <a:ext cx="917083" cy="1060211"/>
          </a:xfrm>
          <a:prstGeom prst="rect">
            <a:avLst/>
          </a:prstGeom>
        </p:spPr>
      </p:pic>
      <p:cxnSp>
        <p:nvCxnSpPr>
          <p:cNvPr id="201" name="Straight Connector 200"/>
          <p:cNvCxnSpPr/>
          <p:nvPr/>
        </p:nvCxnSpPr>
        <p:spPr>
          <a:xfrm flipV="1">
            <a:off x="4227907" y="1400946"/>
            <a:ext cx="0" cy="316965"/>
          </a:xfrm>
          <a:prstGeom prst="line">
            <a:avLst/>
          </a:prstGeom>
          <a:ln w="34925">
            <a:solidFill>
              <a:srgbClr val="0078A3"/>
            </a:solidFill>
            <a:prstDash val="sysDot"/>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V="1">
            <a:off x="4226424" y="1694704"/>
            <a:ext cx="0" cy="570074"/>
          </a:xfrm>
          <a:prstGeom prst="line">
            <a:avLst/>
          </a:prstGeom>
          <a:ln w="34925">
            <a:solidFill>
              <a:srgbClr val="0078A3"/>
            </a:solidFill>
            <a:prstDash val="sysDot"/>
          </a:ln>
        </p:spPr>
        <p:style>
          <a:lnRef idx="2">
            <a:schemeClr val="accent1"/>
          </a:lnRef>
          <a:fillRef idx="0">
            <a:schemeClr val="accent1"/>
          </a:fillRef>
          <a:effectRef idx="1">
            <a:schemeClr val="accent1"/>
          </a:effectRef>
          <a:fontRef idx="minor">
            <a:schemeClr val="tx1"/>
          </a:fontRef>
        </p:style>
      </p:cxnSp>
      <p:sp>
        <p:nvSpPr>
          <p:cNvPr id="204" name="Rectangle 203"/>
          <p:cNvSpPr/>
          <p:nvPr/>
        </p:nvSpPr>
        <p:spPr>
          <a:xfrm>
            <a:off x="5125990" y="4314488"/>
            <a:ext cx="584285" cy="349961"/>
          </a:xfrm>
          <a:prstGeom prst="rect">
            <a:avLst/>
          </a:prstGeom>
          <a:ln>
            <a:noFill/>
          </a:ln>
        </p:spPr>
        <p:txBody>
          <a:bodyPr wrap="square" lIns="0" tIns="0" rIns="0" bIns="0" anchor="ctr" anchorCtr="0">
            <a:noAutofit/>
          </a:bodyPr>
          <a:lstStyle/>
          <a:p>
            <a:pPr algn="ctr"/>
            <a:r>
              <a:rPr lang="en-US" sz="1800" b="1" dirty="0">
                <a:ln>
                  <a:solidFill>
                    <a:srgbClr val="0078A3"/>
                  </a:solidFill>
                </a:ln>
                <a:solidFill>
                  <a:srgbClr val="0078A3"/>
                </a:solidFill>
                <a:latin typeface="Helvetica" panose="020B0604020202020204" pitchFamily="34" charset="0"/>
                <a:ea typeface="ＭＳ Ｐゴシック" pitchFamily="34" charset="-128"/>
                <a:cs typeface="Helvetica" panose="020B0604020202020204" pitchFamily="34" charset="0"/>
              </a:rPr>
              <a:t>34</a:t>
            </a:r>
            <a:endParaRPr lang="en-US" sz="1800" dirty="0">
              <a:ln>
                <a:solidFill>
                  <a:srgbClr val="0078A3"/>
                </a:solidFill>
              </a:ln>
              <a:solidFill>
                <a:srgbClr val="0078A3"/>
              </a:solidFill>
              <a:latin typeface="Helvetica" panose="020B0604020202020204" pitchFamily="34" charset="0"/>
              <a:ea typeface="ＭＳ Ｐゴシック" charset="-128"/>
              <a:cs typeface="Helvetica" panose="020B0604020202020204" pitchFamily="34" charset="0"/>
            </a:endParaRPr>
          </a:p>
        </p:txBody>
      </p:sp>
      <p:cxnSp>
        <p:nvCxnSpPr>
          <p:cNvPr id="47" name="Straight Connector 46"/>
          <p:cNvCxnSpPr/>
          <p:nvPr/>
        </p:nvCxnSpPr>
        <p:spPr>
          <a:xfrm flipV="1">
            <a:off x="4996228" y="3816665"/>
            <a:ext cx="0" cy="570074"/>
          </a:xfrm>
          <a:prstGeom prst="line">
            <a:avLst/>
          </a:prstGeom>
          <a:ln w="34925">
            <a:solidFill>
              <a:srgbClr val="0078A3"/>
            </a:solidFill>
            <a:prstDash val="sysDot"/>
          </a:ln>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1771650" y="2086746"/>
            <a:ext cx="5618211" cy="645173"/>
            <a:chOff x="1119652" y="1665507"/>
            <a:chExt cx="7490948" cy="860230"/>
          </a:xfrm>
        </p:grpSpPr>
        <p:cxnSp>
          <p:nvCxnSpPr>
            <p:cNvPr id="91" name="Straight Connector 90"/>
            <p:cNvCxnSpPr/>
            <p:nvPr/>
          </p:nvCxnSpPr>
          <p:spPr>
            <a:xfrm>
              <a:off x="1119652" y="1871972"/>
              <a:ext cx="7490948" cy="33028"/>
            </a:xfrm>
            <a:prstGeom prst="line">
              <a:avLst/>
            </a:prstGeom>
            <a:noFill/>
            <a:ln w="34925" cap="flat" cmpd="sng" algn="ctr">
              <a:solidFill>
                <a:schemeClr val="bg1">
                  <a:lumMod val="85000"/>
                </a:schemeClr>
              </a:solidFill>
              <a:prstDash val="solid"/>
            </a:ln>
            <a:effectLst/>
          </p:spPr>
        </p:cxnSp>
        <p:cxnSp>
          <p:nvCxnSpPr>
            <p:cNvPr id="92" name="Straight Connector 91"/>
            <p:cNvCxnSpPr/>
            <p:nvPr/>
          </p:nvCxnSpPr>
          <p:spPr>
            <a:xfrm>
              <a:off x="1970667"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93" name="Rectangle 92"/>
            <p:cNvSpPr/>
            <p:nvPr/>
          </p:nvSpPr>
          <p:spPr>
            <a:xfrm>
              <a:off x="1211654" y="2285824"/>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0</a:t>
              </a:r>
              <a:endParaRPr lang="en-US" sz="1350" dirty="0">
                <a:latin typeface="Helvetica" panose="020B0604020202020204" pitchFamily="34" charset="0"/>
                <a:ea typeface="ＭＳ Ｐゴシック" charset="-128"/>
                <a:cs typeface="Helvetica" panose="020B0604020202020204" pitchFamily="34" charset="0"/>
              </a:endParaRPr>
            </a:p>
          </p:txBody>
        </p:sp>
        <p:cxnSp>
          <p:nvCxnSpPr>
            <p:cNvPr id="94" name="Straight Connector 93"/>
            <p:cNvCxnSpPr/>
            <p:nvPr/>
          </p:nvCxnSpPr>
          <p:spPr>
            <a:xfrm>
              <a:off x="7153956"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95" name="Straight Connector 94"/>
            <p:cNvCxnSpPr/>
            <p:nvPr/>
          </p:nvCxnSpPr>
          <p:spPr>
            <a:xfrm>
              <a:off x="3122509"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96" name="Straight Connector 95"/>
            <p:cNvCxnSpPr/>
            <p:nvPr/>
          </p:nvCxnSpPr>
          <p:spPr>
            <a:xfrm>
              <a:off x="4274351"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97" name="Straight Connector 96"/>
            <p:cNvCxnSpPr/>
            <p:nvPr/>
          </p:nvCxnSpPr>
          <p:spPr>
            <a:xfrm>
              <a:off x="5426193"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98" name="Straight Connector 97"/>
            <p:cNvCxnSpPr/>
            <p:nvPr/>
          </p:nvCxnSpPr>
          <p:spPr>
            <a:xfrm>
              <a:off x="6578035"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99" name="Straight Connector 98"/>
            <p:cNvCxnSpPr/>
            <p:nvPr/>
          </p:nvCxnSpPr>
          <p:spPr>
            <a:xfrm>
              <a:off x="1394746"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00" name="Straight Connector 99"/>
            <p:cNvCxnSpPr/>
            <p:nvPr/>
          </p:nvCxnSpPr>
          <p:spPr>
            <a:xfrm>
              <a:off x="2546588"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01" name="Straight Connector 100"/>
            <p:cNvCxnSpPr/>
            <p:nvPr/>
          </p:nvCxnSpPr>
          <p:spPr>
            <a:xfrm>
              <a:off x="3698430"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02" name="Straight Connector 101"/>
            <p:cNvCxnSpPr/>
            <p:nvPr/>
          </p:nvCxnSpPr>
          <p:spPr>
            <a:xfrm>
              <a:off x="4850272"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03" name="Straight Connector 102"/>
            <p:cNvCxnSpPr/>
            <p:nvPr/>
          </p:nvCxnSpPr>
          <p:spPr>
            <a:xfrm>
              <a:off x="6002114"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04" name="Rectangle 103"/>
            <p:cNvSpPr/>
            <p:nvPr/>
          </p:nvSpPr>
          <p:spPr>
            <a:xfrm>
              <a:off x="1787575" y="2285824"/>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5</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05" name="Rectangle 104"/>
            <p:cNvSpPr/>
            <p:nvPr/>
          </p:nvSpPr>
          <p:spPr>
            <a:xfrm>
              <a:off x="2363496" y="2284055"/>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10</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06" name="Rectangle 105"/>
            <p:cNvSpPr/>
            <p:nvPr/>
          </p:nvSpPr>
          <p:spPr>
            <a:xfrm>
              <a:off x="2939417" y="2284055"/>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15</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07" name="Rectangle 106"/>
            <p:cNvSpPr/>
            <p:nvPr/>
          </p:nvSpPr>
          <p:spPr>
            <a:xfrm>
              <a:off x="3515338" y="2282286"/>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20</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08" name="Rectangle 107"/>
            <p:cNvSpPr/>
            <p:nvPr/>
          </p:nvSpPr>
          <p:spPr>
            <a:xfrm>
              <a:off x="4091259" y="2282286"/>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25</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09" name="Rectangle 108"/>
            <p:cNvSpPr/>
            <p:nvPr/>
          </p:nvSpPr>
          <p:spPr>
            <a:xfrm>
              <a:off x="4667180" y="2280517"/>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30</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10" name="Rectangle 109"/>
            <p:cNvSpPr/>
            <p:nvPr/>
          </p:nvSpPr>
          <p:spPr>
            <a:xfrm>
              <a:off x="5243101" y="2280517"/>
              <a:ext cx="429629" cy="228776"/>
            </a:xfrm>
            <a:prstGeom prst="rect">
              <a:avLst/>
            </a:prstGeom>
            <a:noFill/>
          </p:spPr>
          <p:txBody>
            <a:bodyPr wrap="square" lIns="0" tIns="0" rIns="0" bIns="0">
              <a:normAutofit fontScale="92500" lnSpcReduction="10000"/>
            </a:bodyPr>
            <a:lstStyle/>
            <a:p>
              <a:pPr algn="ctr"/>
              <a:r>
                <a:rPr lang="en-US" sz="1350" dirty="0">
                  <a:latin typeface="Helvetica" panose="020B0604020202020204" pitchFamily="34" charset="0"/>
                  <a:ea typeface="ＭＳ Ｐゴシック" charset="-128"/>
                  <a:cs typeface="Helvetica" panose="020B0604020202020204" pitchFamily="34" charset="0"/>
                </a:rPr>
                <a:t>35</a:t>
              </a:r>
            </a:p>
          </p:txBody>
        </p:sp>
        <p:sp>
          <p:nvSpPr>
            <p:cNvPr id="111" name="Rectangle 110"/>
            <p:cNvSpPr/>
            <p:nvPr/>
          </p:nvSpPr>
          <p:spPr>
            <a:xfrm>
              <a:off x="5819022" y="2278748"/>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40</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12" name="Rectangle 111"/>
            <p:cNvSpPr/>
            <p:nvPr/>
          </p:nvSpPr>
          <p:spPr>
            <a:xfrm>
              <a:off x="6394943" y="2278748"/>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45</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13" name="Rectangle 112"/>
            <p:cNvSpPr/>
            <p:nvPr/>
          </p:nvSpPr>
          <p:spPr>
            <a:xfrm>
              <a:off x="6970864" y="2276979"/>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50</a:t>
              </a:r>
              <a:endParaRPr lang="en-US" sz="1350" dirty="0">
                <a:latin typeface="Helvetica" panose="020B0604020202020204" pitchFamily="34" charset="0"/>
                <a:ea typeface="ＭＳ Ｐゴシック" charset="-128"/>
                <a:cs typeface="Helvetica" panose="020B0604020202020204" pitchFamily="34" charset="0"/>
              </a:endParaRPr>
            </a:p>
          </p:txBody>
        </p:sp>
        <p:cxnSp>
          <p:nvCxnSpPr>
            <p:cNvPr id="114" name="Straight Connector 113"/>
            <p:cNvCxnSpPr/>
            <p:nvPr/>
          </p:nvCxnSpPr>
          <p:spPr>
            <a:xfrm>
              <a:off x="7729877" y="1676400"/>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15" name="Rectangle 114"/>
            <p:cNvSpPr/>
            <p:nvPr/>
          </p:nvSpPr>
          <p:spPr>
            <a:xfrm>
              <a:off x="7546785" y="2286970"/>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55</a:t>
              </a:r>
              <a:endParaRPr lang="en-US" sz="1350" dirty="0">
                <a:latin typeface="Helvetica" panose="020B0604020202020204" pitchFamily="34" charset="0"/>
                <a:ea typeface="ＭＳ Ｐゴシック" charset="-128"/>
                <a:cs typeface="Helvetica" panose="020B0604020202020204" pitchFamily="34" charset="0"/>
              </a:endParaRPr>
            </a:p>
          </p:txBody>
        </p:sp>
        <p:cxnSp>
          <p:nvCxnSpPr>
            <p:cNvPr id="116" name="Straight Connector 115"/>
            <p:cNvCxnSpPr/>
            <p:nvPr/>
          </p:nvCxnSpPr>
          <p:spPr>
            <a:xfrm>
              <a:off x="8305800" y="1686391"/>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17" name="Rectangle 116"/>
            <p:cNvSpPr/>
            <p:nvPr/>
          </p:nvSpPr>
          <p:spPr>
            <a:xfrm>
              <a:off x="8122706" y="2296961"/>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58</a:t>
              </a:r>
              <a:endParaRPr lang="en-US" sz="1350" dirty="0">
                <a:latin typeface="Helvetica" panose="020B0604020202020204" pitchFamily="34" charset="0"/>
                <a:ea typeface="ＭＳ Ｐゴシック" charset="-128"/>
                <a:cs typeface="Helvetica" panose="020B0604020202020204" pitchFamily="34" charset="0"/>
              </a:endParaRPr>
            </a:p>
          </p:txBody>
        </p:sp>
      </p:grpSp>
      <p:grpSp>
        <p:nvGrpSpPr>
          <p:cNvPr id="118" name="Group 117"/>
          <p:cNvGrpSpPr/>
          <p:nvPr/>
        </p:nvGrpSpPr>
        <p:grpSpPr>
          <a:xfrm>
            <a:off x="2211339" y="4161913"/>
            <a:ext cx="5618211" cy="645173"/>
            <a:chOff x="1119652" y="1665507"/>
            <a:chExt cx="7490948" cy="860230"/>
          </a:xfrm>
        </p:grpSpPr>
        <p:cxnSp>
          <p:nvCxnSpPr>
            <p:cNvPr id="119" name="Straight Connector 118"/>
            <p:cNvCxnSpPr/>
            <p:nvPr/>
          </p:nvCxnSpPr>
          <p:spPr>
            <a:xfrm>
              <a:off x="1119652" y="1871972"/>
              <a:ext cx="7490948" cy="33028"/>
            </a:xfrm>
            <a:prstGeom prst="line">
              <a:avLst/>
            </a:prstGeom>
            <a:noFill/>
            <a:ln w="34925" cap="flat" cmpd="sng" algn="ctr">
              <a:solidFill>
                <a:schemeClr val="bg1">
                  <a:lumMod val="85000"/>
                </a:schemeClr>
              </a:solidFill>
              <a:prstDash val="solid"/>
            </a:ln>
            <a:effectLst/>
          </p:spPr>
        </p:cxnSp>
        <p:cxnSp>
          <p:nvCxnSpPr>
            <p:cNvPr id="120" name="Straight Connector 119"/>
            <p:cNvCxnSpPr/>
            <p:nvPr/>
          </p:nvCxnSpPr>
          <p:spPr>
            <a:xfrm>
              <a:off x="1970667"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21" name="Rectangle 120"/>
            <p:cNvSpPr/>
            <p:nvPr/>
          </p:nvSpPr>
          <p:spPr>
            <a:xfrm>
              <a:off x="1211654" y="2285824"/>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0</a:t>
              </a:r>
              <a:endParaRPr lang="en-US" sz="1350" dirty="0">
                <a:latin typeface="Helvetica" panose="020B0604020202020204" pitchFamily="34" charset="0"/>
                <a:ea typeface="ＭＳ Ｐゴシック" charset="-128"/>
                <a:cs typeface="Helvetica" panose="020B0604020202020204" pitchFamily="34" charset="0"/>
              </a:endParaRPr>
            </a:p>
          </p:txBody>
        </p:sp>
        <p:cxnSp>
          <p:nvCxnSpPr>
            <p:cNvPr id="122" name="Straight Connector 121"/>
            <p:cNvCxnSpPr/>
            <p:nvPr/>
          </p:nvCxnSpPr>
          <p:spPr>
            <a:xfrm>
              <a:off x="7153956"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3" name="Straight Connector 122"/>
            <p:cNvCxnSpPr/>
            <p:nvPr/>
          </p:nvCxnSpPr>
          <p:spPr>
            <a:xfrm>
              <a:off x="3122509"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4" name="Straight Connector 123"/>
            <p:cNvCxnSpPr/>
            <p:nvPr/>
          </p:nvCxnSpPr>
          <p:spPr>
            <a:xfrm>
              <a:off x="4274351"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5" name="Straight Connector 124"/>
            <p:cNvCxnSpPr/>
            <p:nvPr/>
          </p:nvCxnSpPr>
          <p:spPr>
            <a:xfrm>
              <a:off x="5426193"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6" name="Straight Connector 125"/>
            <p:cNvCxnSpPr/>
            <p:nvPr/>
          </p:nvCxnSpPr>
          <p:spPr>
            <a:xfrm>
              <a:off x="6578035"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7" name="Straight Connector 126"/>
            <p:cNvCxnSpPr/>
            <p:nvPr/>
          </p:nvCxnSpPr>
          <p:spPr>
            <a:xfrm>
              <a:off x="1394746"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8" name="Straight Connector 127"/>
            <p:cNvCxnSpPr/>
            <p:nvPr/>
          </p:nvCxnSpPr>
          <p:spPr>
            <a:xfrm>
              <a:off x="2546588"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9" name="Straight Connector 128"/>
            <p:cNvCxnSpPr/>
            <p:nvPr/>
          </p:nvCxnSpPr>
          <p:spPr>
            <a:xfrm>
              <a:off x="3698430"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30" name="Straight Connector 129"/>
            <p:cNvCxnSpPr/>
            <p:nvPr/>
          </p:nvCxnSpPr>
          <p:spPr>
            <a:xfrm>
              <a:off x="4850272"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31" name="Straight Connector 130"/>
            <p:cNvCxnSpPr/>
            <p:nvPr/>
          </p:nvCxnSpPr>
          <p:spPr>
            <a:xfrm>
              <a:off x="6002114"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32" name="Rectangle 131"/>
            <p:cNvSpPr/>
            <p:nvPr/>
          </p:nvSpPr>
          <p:spPr>
            <a:xfrm>
              <a:off x="1787575" y="2285824"/>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5</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33" name="Rectangle 132"/>
            <p:cNvSpPr/>
            <p:nvPr/>
          </p:nvSpPr>
          <p:spPr>
            <a:xfrm>
              <a:off x="2363496" y="2284055"/>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10</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34" name="Rectangle 133"/>
            <p:cNvSpPr/>
            <p:nvPr/>
          </p:nvSpPr>
          <p:spPr>
            <a:xfrm>
              <a:off x="2939417" y="2284055"/>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15</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35" name="Rectangle 134"/>
            <p:cNvSpPr/>
            <p:nvPr/>
          </p:nvSpPr>
          <p:spPr>
            <a:xfrm>
              <a:off x="3515338" y="2282286"/>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20</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36" name="Rectangle 135"/>
            <p:cNvSpPr/>
            <p:nvPr/>
          </p:nvSpPr>
          <p:spPr>
            <a:xfrm>
              <a:off x="4091259" y="2282286"/>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25</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37" name="Rectangle 136"/>
            <p:cNvSpPr/>
            <p:nvPr/>
          </p:nvSpPr>
          <p:spPr>
            <a:xfrm>
              <a:off x="4667180" y="2280517"/>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30</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38" name="Rectangle 137"/>
            <p:cNvSpPr/>
            <p:nvPr/>
          </p:nvSpPr>
          <p:spPr>
            <a:xfrm>
              <a:off x="5243101" y="2280517"/>
              <a:ext cx="429629" cy="228776"/>
            </a:xfrm>
            <a:prstGeom prst="rect">
              <a:avLst/>
            </a:prstGeom>
            <a:noFill/>
          </p:spPr>
          <p:txBody>
            <a:bodyPr wrap="square" lIns="0" tIns="0" rIns="0" bIns="0">
              <a:normAutofit fontScale="92500" lnSpcReduction="10000"/>
            </a:bodyPr>
            <a:lstStyle/>
            <a:p>
              <a:pPr algn="ctr"/>
              <a:r>
                <a:rPr lang="en-US" sz="1350" dirty="0">
                  <a:latin typeface="Helvetica" panose="020B0604020202020204" pitchFamily="34" charset="0"/>
                  <a:ea typeface="ＭＳ Ｐゴシック" charset="-128"/>
                  <a:cs typeface="Helvetica" panose="020B0604020202020204" pitchFamily="34" charset="0"/>
                </a:rPr>
                <a:t>35</a:t>
              </a:r>
            </a:p>
          </p:txBody>
        </p:sp>
        <p:sp>
          <p:nvSpPr>
            <p:cNvPr id="139" name="Rectangle 138"/>
            <p:cNvSpPr/>
            <p:nvPr/>
          </p:nvSpPr>
          <p:spPr>
            <a:xfrm>
              <a:off x="5819022" y="2278748"/>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40</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40" name="Rectangle 139"/>
            <p:cNvSpPr/>
            <p:nvPr/>
          </p:nvSpPr>
          <p:spPr>
            <a:xfrm>
              <a:off x="6394943" y="2278748"/>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45</a:t>
              </a:r>
              <a:endParaRPr lang="en-US" sz="1350" dirty="0">
                <a:latin typeface="Helvetica" panose="020B0604020202020204" pitchFamily="34" charset="0"/>
                <a:ea typeface="ＭＳ Ｐゴシック" charset="-128"/>
                <a:cs typeface="Helvetica" panose="020B0604020202020204" pitchFamily="34" charset="0"/>
              </a:endParaRPr>
            </a:p>
          </p:txBody>
        </p:sp>
        <p:sp>
          <p:nvSpPr>
            <p:cNvPr id="141" name="Rectangle 140"/>
            <p:cNvSpPr/>
            <p:nvPr/>
          </p:nvSpPr>
          <p:spPr>
            <a:xfrm>
              <a:off x="6970864" y="2276979"/>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50</a:t>
              </a:r>
              <a:endParaRPr lang="en-US" sz="1350" dirty="0">
                <a:latin typeface="Helvetica" panose="020B0604020202020204" pitchFamily="34" charset="0"/>
                <a:ea typeface="ＭＳ Ｐゴシック" charset="-128"/>
                <a:cs typeface="Helvetica" panose="020B0604020202020204" pitchFamily="34" charset="0"/>
              </a:endParaRPr>
            </a:p>
          </p:txBody>
        </p:sp>
        <p:cxnSp>
          <p:nvCxnSpPr>
            <p:cNvPr id="142" name="Straight Connector 141"/>
            <p:cNvCxnSpPr/>
            <p:nvPr/>
          </p:nvCxnSpPr>
          <p:spPr>
            <a:xfrm>
              <a:off x="7729877" y="1676400"/>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44" name="Rectangle 143"/>
            <p:cNvSpPr/>
            <p:nvPr/>
          </p:nvSpPr>
          <p:spPr>
            <a:xfrm>
              <a:off x="7546785" y="2286970"/>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55</a:t>
              </a:r>
              <a:endParaRPr lang="en-US" sz="1350" dirty="0">
                <a:latin typeface="Helvetica" panose="020B0604020202020204" pitchFamily="34" charset="0"/>
                <a:ea typeface="ＭＳ Ｐゴシック" charset="-128"/>
                <a:cs typeface="Helvetica" panose="020B0604020202020204" pitchFamily="34" charset="0"/>
              </a:endParaRPr>
            </a:p>
          </p:txBody>
        </p:sp>
        <p:cxnSp>
          <p:nvCxnSpPr>
            <p:cNvPr id="145" name="Straight Connector 144"/>
            <p:cNvCxnSpPr/>
            <p:nvPr/>
          </p:nvCxnSpPr>
          <p:spPr>
            <a:xfrm>
              <a:off x="8305800" y="1686391"/>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46" name="Rectangle 145"/>
            <p:cNvSpPr/>
            <p:nvPr/>
          </p:nvSpPr>
          <p:spPr>
            <a:xfrm>
              <a:off x="8122706" y="2296961"/>
              <a:ext cx="429629" cy="228776"/>
            </a:xfrm>
            <a:prstGeom prst="rect">
              <a:avLst/>
            </a:prstGeom>
            <a:noFill/>
          </p:spPr>
          <p:txBody>
            <a:bodyPr wrap="square" lIns="0" tIns="0" rIns="0" bIns="0">
              <a:normAutofit fontScale="92500" lnSpcReduction="10000"/>
            </a:bodyPr>
            <a:lstStyle/>
            <a:p>
              <a:pPr algn="ctr"/>
              <a:r>
                <a:rPr lang="en-US" sz="1350" b="1" dirty="0">
                  <a:latin typeface="Helvetica" panose="020B0604020202020204" pitchFamily="34" charset="0"/>
                  <a:ea typeface="ＭＳ Ｐゴシック" pitchFamily="34" charset="-128"/>
                  <a:cs typeface="Helvetica" panose="020B0604020202020204" pitchFamily="34" charset="0"/>
                </a:rPr>
                <a:t>58</a:t>
              </a:r>
              <a:endParaRPr lang="en-US" sz="1350" dirty="0">
                <a:latin typeface="Helvetica" panose="020B0604020202020204" pitchFamily="34" charset="0"/>
                <a:ea typeface="ＭＳ Ｐゴシック" charset="-128"/>
                <a:cs typeface="Helvetica" panose="020B0604020202020204" pitchFamily="34" charset="0"/>
              </a:endParaRPr>
            </a:p>
          </p:txBody>
        </p:sp>
      </p:grpSp>
      <p:sp>
        <p:nvSpPr>
          <p:cNvPr id="143" name="TextBox 142"/>
          <p:cNvSpPr txBox="1"/>
          <p:nvPr/>
        </p:nvSpPr>
        <p:spPr>
          <a:xfrm>
            <a:off x="304800" y="199109"/>
            <a:ext cx="6261383" cy="507831"/>
          </a:xfrm>
          <a:prstGeom prst="rect">
            <a:avLst/>
          </a:prstGeom>
          <a:noFill/>
        </p:spPr>
        <p:txBody>
          <a:bodyPr wrap="square" rtlCol="0">
            <a:spAutoFit/>
          </a:bodyPr>
          <a:lstStyle/>
          <a:p>
            <a:r>
              <a:rPr lang="en-US" sz="2700" b="1" dirty="0">
                <a:latin typeface="Helvetica" panose="020B0604020202020204" pitchFamily="34" charset="0"/>
                <a:cs typeface="Helvetica" panose="020B0604020202020204" pitchFamily="34" charset="0"/>
              </a:rPr>
              <a:t>STRATEGY: SAT PACING</a:t>
            </a:r>
          </a:p>
        </p:txBody>
      </p:sp>
    </p:spTree>
    <p:extLst>
      <p:ext uri="{BB962C8B-B14F-4D97-AF65-F5344CB8AC3E}">
        <p14:creationId xmlns:p14="http://schemas.microsoft.com/office/powerpoint/2010/main" val="388844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02"/>
                                        </p:tgtEl>
                                        <p:attrNameLst>
                                          <p:attrName>style.visibility</p:attrName>
                                        </p:attrNameLst>
                                      </p:cBhvr>
                                      <p:to>
                                        <p:strVal val="visible"/>
                                      </p:to>
                                    </p:set>
                                    <p:animEffect transition="in" filter="wipe(left)">
                                      <p:cBhvr>
                                        <p:cTn id="11" dur="500"/>
                                        <p:tgtEl>
                                          <p:spTgt spid="202"/>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9"/>
                                        </p:tgtEl>
                                        <p:attrNameLst>
                                          <p:attrName>style.visibility</p:attrName>
                                        </p:attrNameLst>
                                      </p:cBhvr>
                                      <p:to>
                                        <p:strVal val="visible"/>
                                      </p:to>
                                    </p:set>
                                    <p:animEffect transition="in" filter="wipe(left)">
                                      <p:cBhvr>
                                        <p:cTn id="19" dur="500"/>
                                        <p:tgtEl>
                                          <p:spTgt spid="169"/>
                                        </p:tgtEl>
                                      </p:cBhvr>
                                    </p:animEffect>
                                  </p:childTnLst>
                                </p:cTn>
                              </p:par>
                            </p:childTnLst>
                          </p:cTn>
                        </p:par>
                        <p:par>
                          <p:cTn id="20" fill="hold">
                            <p:stCondLst>
                              <p:cond delay="500"/>
                            </p:stCondLst>
                            <p:childTnLst>
                              <p:par>
                                <p:cTn id="21" presetID="1" presetClass="exit" presetSubtype="0" fill="hold" grpId="0" nodeType="afterEffect">
                                  <p:stCondLst>
                                    <p:cond delay="0"/>
                                  </p:stCondLst>
                                  <p:childTnLst>
                                    <p:set>
                                      <p:cBhvr>
                                        <p:cTn id="22" dur="1" fill="hold">
                                          <p:stCondLst>
                                            <p:cond delay="0"/>
                                          </p:stCondLst>
                                        </p:cTn>
                                        <p:tgtEl>
                                          <p:spTgt spid="20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0"/>
                                        </p:tgtEl>
                                        <p:attrNameLst>
                                          <p:attrName>style.visibility</p:attrName>
                                        </p:attrNameLst>
                                      </p:cBhvr>
                                      <p:to>
                                        <p:strVal val="visible"/>
                                      </p:to>
                                    </p:se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wipe(left)">
                                      <p:cBhvr>
                                        <p:cTn id="28" dur="500"/>
                                        <p:tgtEl>
                                          <p:spTgt spid="16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9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left)">
                                      <p:cBhvr>
                                        <p:cTn id="72" dur="500"/>
                                        <p:tgtEl>
                                          <p:spTgt spid="87"/>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left)">
                                      <p:cBhvr>
                                        <p:cTn id="79" dur="500"/>
                                        <p:tgtEl>
                                          <p:spTgt spid="62"/>
                                        </p:tgtEl>
                                      </p:cBhvr>
                                    </p:animEffect>
                                  </p:childTnLst>
                                </p:cTn>
                              </p:par>
                            </p:childTnLst>
                          </p:cTn>
                        </p:par>
                        <p:par>
                          <p:cTn id="80" fill="hold">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5"/>
                                        </p:tgtEl>
                                        <p:attrNameLst>
                                          <p:attrName>style.visibility</p:attrName>
                                        </p:attrNameLst>
                                      </p:cBhvr>
                                      <p:to>
                                        <p:strVal val="visible"/>
                                      </p:to>
                                    </p:set>
                                  </p:childTnLst>
                                </p:cTn>
                              </p:par>
                            </p:childTnLst>
                          </p:cTn>
                        </p:par>
                        <p:par>
                          <p:cTn id="87" fill="hold">
                            <p:stCondLst>
                              <p:cond delay="0"/>
                            </p:stCondLst>
                            <p:childTnLst>
                              <p:par>
                                <p:cTn id="88" presetID="1" presetClass="entr" presetSubtype="0" fill="hold" grpId="0" nodeType="afterEffect">
                                  <p:stCondLst>
                                    <p:cond delay="0"/>
                                  </p:stCondLst>
                                  <p:childTnLst>
                                    <p:set>
                                      <p:cBhvr>
                                        <p:cTn id="89" dur="1" fill="hold">
                                          <p:stCondLst>
                                            <p:cond delay="0"/>
                                          </p:stCondLst>
                                        </p:cTn>
                                        <p:tgtEl>
                                          <p:spTgt spid="20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p:bldP spid="87" grpId="0" animBg="1"/>
      <p:bldP spid="61" grpId="0"/>
      <p:bldP spid="62" grpId="0" animBg="1"/>
      <p:bldP spid="57" grpId="0" animBg="1"/>
      <p:bldP spid="59" grpId="0"/>
      <p:bldP spid="63" grpId="0"/>
      <p:bldP spid="86" grpId="0" animBg="1"/>
      <p:bldP spid="88" grpId="0"/>
      <p:bldP spid="89" grpId="0"/>
      <p:bldP spid="166" grpId="0"/>
      <p:bldP spid="167" grpId="0" animBg="1"/>
      <p:bldP spid="169" grpId="0" animBg="1"/>
      <p:bldP spid="170" grpId="0"/>
      <p:bldP spid="196" grpId="0"/>
      <p:bldP spid="200" grpId="0"/>
      <p:bldP spid="2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01"/>
          <p:cNvSpPr/>
          <p:nvPr/>
        </p:nvSpPr>
        <p:spPr>
          <a:xfrm>
            <a:off x="1973633" y="740859"/>
            <a:ext cx="5194784" cy="409007"/>
          </a:xfrm>
          <a:prstGeom prst="rect">
            <a:avLst/>
          </a:prstGeom>
          <a:solidFill>
            <a:schemeClr val="bg1">
              <a:lumMod val="7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lumMod val="75000"/>
                  </a:schemeClr>
                </a:solidFill>
              </a:ln>
              <a:solidFill>
                <a:prstClr val="white"/>
              </a:solidFill>
            </a:endParaRPr>
          </a:p>
        </p:txBody>
      </p:sp>
      <p:sp>
        <p:nvSpPr>
          <p:cNvPr id="203" name="Subtitle 2"/>
          <p:cNvSpPr txBox="1">
            <a:spLocks/>
          </p:cNvSpPr>
          <p:nvPr/>
        </p:nvSpPr>
        <p:spPr bwMode="auto">
          <a:xfrm>
            <a:off x="3404333" y="767383"/>
            <a:ext cx="2476555"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Calibri" panose="020F0502020204030204" pitchFamily="34" charset="0"/>
                <a:cs typeface="Arial Bold" pitchFamily="34" charset="0"/>
              </a:rPr>
              <a:t>60 attempted</a:t>
            </a:r>
            <a:endParaRPr lang="en-US" altLang="en-US" sz="1350" dirty="0">
              <a:solidFill>
                <a:srgbClr val="FFFFFF"/>
              </a:solidFill>
              <a:latin typeface="Calibri" panose="020F0502020204030204" pitchFamily="34" charset="0"/>
              <a:cs typeface="Arial Bold" pitchFamily="34" charset="0"/>
            </a:endParaRPr>
          </a:p>
        </p:txBody>
      </p:sp>
      <p:sp>
        <p:nvSpPr>
          <p:cNvPr id="87" name="Rectangle 86"/>
          <p:cNvSpPr/>
          <p:nvPr/>
        </p:nvSpPr>
        <p:spPr>
          <a:xfrm>
            <a:off x="6305126" y="2797003"/>
            <a:ext cx="1295823" cy="409007"/>
          </a:xfrm>
          <a:prstGeom prst="rect">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7" name="Rectangle 56"/>
          <p:cNvSpPr/>
          <p:nvPr/>
        </p:nvSpPr>
        <p:spPr>
          <a:xfrm>
            <a:off x="2417660" y="2797003"/>
            <a:ext cx="3030957" cy="409007"/>
          </a:xfrm>
          <a:prstGeom prst="rect">
            <a:avLst/>
          </a:prstGeom>
          <a:solidFill>
            <a:srgbClr val="00B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9" name="Subtitle 2"/>
          <p:cNvSpPr txBox="1">
            <a:spLocks/>
          </p:cNvSpPr>
          <p:nvPr/>
        </p:nvSpPr>
        <p:spPr bwMode="auto">
          <a:xfrm>
            <a:off x="2421118" y="2822062"/>
            <a:ext cx="2683565"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Calibri" panose="020F0502020204030204" pitchFamily="34" charset="0"/>
                <a:cs typeface="Arial Bold" pitchFamily="34" charset="0"/>
              </a:rPr>
              <a:t>45 attempted: 35 correct</a:t>
            </a:r>
            <a:endParaRPr lang="en-US" altLang="en-US" sz="1350" dirty="0">
              <a:solidFill>
                <a:srgbClr val="FFFFFF"/>
              </a:solidFill>
              <a:latin typeface="Calibri" panose="020F0502020204030204" pitchFamily="34" charset="0"/>
              <a:cs typeface="Arial Bold"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171738" y="3070231"/>
            <a:ext cx="1114961" cy="624869"/>
          </a:xfrm>
          <a:prstGeom prst="rect">
            <a:avLst/>
          </a:prstGeom>
        </p:spPr>
      </p:pic>
      <p:sp>
        <p:nvSpPr>
          <p:cNvPr id="63" name="Subtitle 2"/>
          <p:cNvSpPr txBox="1">
            <a:spLocks/>
          </p:cNvSpPr>
          <p:nvPr/>
        </p:nvSpPr>
        <p:spPr bwMode="auto">
          <a:xfrm>
            <a:off x="6137565" y="2801678"/>
            <a:ext cx="1626647"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Calibri" panose="020F0502020204030204" pitchFamily="34" charset="0"/>
                <a:cs typeface="Arial Bold" pitchFamily="34" charset="0"/>
              </a:rPr>
              <a:t>15 guesses </a:t>
            </a:r>
            <a:endParaRPr lang="en-US" altLang="en-US" sz="1350" dirty="0">
              <a:solidFill>
                <a:srgbClr val="FFFFFF"/>
              </a:solidFill>
              <a:latin typeface="Calibri" panose="020F0502020204030204" pitchFamily="34" charset="0"/>
              <a:cs typeface="Arial Bold" pitchFamily="34" charset="0"/>
            </a:endParaRPr>
          </a:p>
        </p:txBody>
      </p:sp>
      <p:sp>
        <p:nvSpPr>
          <p:cNvPr id="86" name="16-Point Star 85"/>
          <p:cNvSpPr/>
          <p:nvPr/>
        </p:nvSpPr>
        <p:spPr>
          <a:xfrm>
            <a:off x="5448617" y="1852850"/>
            <a:ext cx="723417" cy="751343"/>
          </a:xfrm>
          <a:prstGeom prst="star16">
            <a:avLst>
              <a:gd name="adj" fmla="val 36042"/>
            </a:avLst>
          </a:prstGeom>
          <a:ln>
            <a:solidFill>
              <a:srgbClr val="0078A3"/>
            </a:solidFill>
          </a:ln>
        </p:spPr>
        <p:txBody>
          <a:bodyPr wrap="square" lIns="0" tIns="0" rIns="0" bIns="0" anchor="ctr" anchorCtr="0">
            <a:noAutofit/>
          </a:bodyPr>
          <a:lstStyle/>
          <a:p>
            <a:pPr algn="ctr"/>
            <a:r>
              <a:rPr lang="en-US" sz="1800" b="1" dirty="0">
                <a:ln>
                  <a:solidFill>
                    <a:srgbClr val="0078A3"/>
                  </a:solidFill>
                </a:ln>
                <a:solidFill>
                  <a:srgbClr val="0078A3"/>
                </a:solidFill>
                <a:latin typeface="Calibri" pitchFamily="34" charset="0"/>
                <a:ea typeface="ＭＳ Ｐゴシック" pitchFamily="34" charset="-128"/>
              </a:rPr>
              <a:t>24</a:t>
            </a:r>
            <a:endParaRPr lang="en-US" sz="1800" dirty="0">
              <a:ln>
                <a:solidFill>
                  <a:srgbClr val="0078A3"/>
                </a:solidFill>
              </a:ln>
              <a:solidFill>
                <a:srgbClr val="0078A3"/>
              </a:solidFill>
              <a:latin typeface="Calibri"/>
              <a:ea typeface="ＭＳ Ｐゴシック" charset="-128"/>
            </a:endParaRPr>
          </a:p>
        </p:txBody>
      </p:sp>
      <p:sp>
        <p:nvSpPr>
          <p:cNvPr id="89" name="Rectangle 88"/>
          <p:cNvSpPr/>
          <p:nvPr/>
        </p:nvSpPr>
        <p:spPr>
          <a:xfrm>
            <a:off x="5151878" y="3459186"/>
            <a:ext cx="584285" cy="349961"/>
          </a:xfrm>
          <a:prstGeom prst="rect">
            <a:avLst/>
          </a:prstGeom>
          <a:ln>
            <a:noFill/>
          </a:ln>
        </p:spPr>
        <p:txBody>
          <a:bodyPr wrap="square" lIns="0" tIns="0" rIns="0" bIns="0" anchor="ctr" anchorCtr="0">
            <a:noAutofit/>
          </a:bodyPr>
          <a:lstStyle/>
          <a:p>
            <a:pPr algn="ctr"/>
            <a:r>
              <a:rPr lang="en-US" sz="1800" b="1" dirty="0">
                <a:ln>
                  <a:solidFill>
                    <a:srgbClr val="0078A3"/>
                  </a:solidFill>
                </a:ln>
                <a:solidFill>
                  <a:srgbClr val="0078A3"/>
                </a:solidFill>
                <a:latin typeface="Calibri" pitchFamily="34" charset="0"/>
                <a:ea typeface="ＭＳ Ｐゴシック" pitchFamily="34" charset="-128"/>
              </a:rPr>
              <a:t>35</a:t>
            </a:r>
            <a:endParaRPr lang="en-US" sz="1800" dirty="0">
              <a:ln>
                <a:solidFill>
                  <a:srgbClr val="0078A3"/>
                </a:solidFill>
              </a:ln>
              <a:solidFill>
                <a:srgbClr val="0078A3"/>
              </a:solidFill>
              <a:latin typeface="Calibri"/>
              <a:ea typeface="ＭＳ Ｐゴシック" charset="-128"/>
            </a:endParaRPr>
          </a:p>
        </p:txBody>
      </p:sp>
      <p:sp>
        <p:nvSpPr>
          <p:cNvPr id="166" name="Rectangle 165"/>
          <p:cNvSpPr/>
          <p:nvPr/>
        </p:nvSpPr>
        <p:spPr>
          <a:xfrm>
            <a:off x="4299770" y="180105"/>
            <a:ext cx="602345" cy="476411"/>
          </a:xfrm>
          <a:prstGeom prst="rect">
            <a:avLst/>
          </a:prstGeom>
          <a:ln>
            <a:noFill/>
          </a:ln>
        </p:spPr>
        <p:txBody>
          <a:bodyPr wrap="square" lIns="0" tIns="0" rIns="0" bIns="0" anchor="ctr" anchorCtr="0">
            <a:noAutofit/>
          </a:bodyPr>
          <a:lstStyle/>
          <a:p>
            <a:pPr algn="ctr"/>
            <a:r>
              <a:rPr lang="en-US" sz="1800" b="1" dirty="0">
                <a:ln>
                  <a:solidFill>
                    <a:srgbClr val="0078A3"/>
                  </a:solidFill>
                </a:ln>
                <a:solidFill>
                  <a:srgbClr val="0078A3"/>
                </a:solidFill>
                <a:latin typeface="Calibri" pitchFamily="34" charset="0"/>
                <a:ea typeface="ＭＳ Ｐゴシック" pitchFamily="34" charset="-128"/>
              </a:rPr>
              <a:t>20</a:t>
            </a:r>
            <a:endParaRPr lang="en-US" sz="1800" dirty="0">
              <a:ln>
                <a:solidFill>
                  <a:srgbClr val="0078A3"/>
                </a:solidFill>
              </a:ln>
              <a:solidFill>
                <a:srgbClr val="0078A3"/>
              </a:solidFill>
              <a:latin typeface="Calibri"/>
              <a:ea typeface="ＭＳ Ｐゴシック" charset="-128"/>
            </a:endParaRPr>
          </a:p>
        </p:txBody>
      </p:sp>
      <p:sp>
        <p:nvSpPr>
          <p:cNvPr id="167" name="Rectangle 166"/>
          <p:cNvSpPr/>
          <p:nvPr/>
        </p:nvSpPr>
        <p:spPr>
          <a:xfrm>
            <a:off x="4621027" y="742926"/>
            <a:ext cx="2527760" cy="409007"/>
          </a:xfrm>
          <a:prstGeom prst="rect">
            <a:avLst/>
          </a:prstGeom>
          <a:solidFill>
            <a:srgbClr val="F7D924"/>
          </a:solidFill>
          <a:ln w="25400">
            <a:solidFill>
              <a:srgbClr val="F7D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9" name="Rectangle 168"/>
          <p:cNvSpPr/>
          <p:nvPr/>
        </p:nvSpPr>
        <p:spPr>
          <a:xfrm>
            <a:off x="1977971" y="735430"/>
            <a:ext cx="2647394" cy="409007"/>
          </a:xfrm>
          <a:prstGeom prst="rect">
            <a:avLst/>
          </a:prstGeom>
          <a:solidFill>
            <a:srgbClr val="00B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0" name="Subtitle 2"/>
          <p:cNvSpPr txBox="1">
            <a:spLocks/>
          </p:cNvSpPr>
          <p:nvPr/>
        </p:nvSpPr>
        <p:spPr bwMode="auto">
          <a:xfrm>
            <a:off x="1964601" y="767985"/>
            <a:ext cx="2476555"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Calibri" panose="020F0502020204030204" pitchFamily="34" charset="0"/>
                <a:cs typeface="Arial Bold" pitchFamily="34" charset="0"/>
              </a:rPr>
              <a:t>30 correct</a:t>
            </a:r>
            <a:endParaRPr lang="en-US" altLang="en-US" sz="1350" dirty="0">
              <a:solidFill>
                <a:srgbClr val="FFFFFF"/>
              </a:solidFill>
              <a:latin typeface="Calibri" panose="020F0502020204030204" pitchFamily="34" charset="0"/>
              <a:cs typeface="Arial Bold" pitchFamily="34" charset="0"/>
            </a:endParaRPr>
          </a:p>
        </p:txBody>
      </p:sp>
      <p:sp>
        <p:nvSpPr>
          <p:cNvPr id="196" name="Subtitle 2"/>
          <p:cNvSpPr txBox="1">
            <a:spLocks/>
          </p:cNvSpPr>
          <p:nvPr/>
        </p:nvSpPr>
        <p:spPr bwMode="auto">
          <a:xfrm>
            <a:off x="4949300" y="767985"/>
            <a:ext cx="1773095"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Calibri" panose="020F0502020204030204" pitchFamily="34" charset="0"/>
                <a:cs typeface="Arial Bold" pitchFamily="34" charset="0"/>
              </a:rPr>
              <a:t>30 incorrect</a:t>
            </a:r>
            <a:endParaRPr lang="en-US" altLang="en-US" sz="1350" dirty="0">
              <a:solidFill>
                <a:srgbClr val="FFFFFF"/>
              </a:solidFill>
              <a:latin typeface="Calibri" panose="020F0502020204030204" pitchFamily="34" charset="0"/>
              <a:cs typeface="Arial Bold" pitchFamily="34" charset="0"/>
            </a:endParaRPr>
          </a:p>
        </p:txBody>
      </p:sp>
      <p:sp>
        <p:nvSpPr>
          <p:cNvPr id="200" name="Rectangle 199"/>
          <p:cNvSpPr/>
          <p:nvPr/>
        </p:nvSpPr>
        <p:spPr>
          <a:xfrm>
            <a:off x="4330615" y="1388713"/>
            <a:ext cx="584285" cy="349961"/>
          </a:xfrm>
          <a:prstGeom prst="rect">
            <a:avLst/>
          </a:prstGeom>
          <a:ln>
            <a:noFill/>
          </a:ln>
        </p:spPr>
        <p:txBody>
          <a:bodyPr wrap="square" lIns="0" tIns="0" rIns="0" bIns="0" anchor="ctr" anchorCtr="0">
            <a:noAutofit/>
          </a:bodyPr>
          <a:lstStyle/>
          <a:p>
            <a:pPr algn="ctr"/>
            <a:r>
              <a:rPr lang="en-US" sz="1800" b="1" dirty="0">
                <a:ln>
                  <a:solidFill>
                    <a:srgbClr val="0078A3"/>
                  </a:solidFill>
                </a:ln>
                <a:solidFill>
                  <a:srgbClr val="0078A3"/>
                </a:solidFill>
                <a:latin typeface="Calibri" pitchFamily="34" charset="0"/>
                <a:ea typeface="ＭＳ Ｐゴシック" pitchFamily="34" charset="-128"/>
              </a:rPr>
              <a:t>30</a:t>
            </a:r>
            <a:endParaRPr lang="en-US" sz="1800" dirty="0">
              <a:ln>
                <a:solidFill>
                  <a:srgbClr val="0078A3"/>
                </a:solidFill>
              </a:ln>
              <a:solidFill>
                <a:srgbClr val="0078A3"/>
              </a:solidFill>
              <a:latin typeface="Calibri"/>
              <a:ea typeface="ＭＳ Ｐゴシック" charset="-128"/>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9534" y="231663"/>
            <a:ext cx="917083" cy="1060211"/>
          </a:xfrm>
          <a:prstGeom prst="rect">
            <a:avLst/>
          </a:prstGeom>
        </p:spPr>
      </p:pic>
      <p:cxnSp>
        <p:nvCxnSpPr>
          <p:cNvPr id="201" name="Straight Connector 200"/>
          <p:cNvCxnSpPr/>
          <p:nvPr/>
        </p:nvCxnSpPr>
        <p:spPr>
          <a:xfrm flipV="1">
            <a:off x="4615172" y="571500"/>
            <a:ext cx="0" cy="316965"/>
          </a:xfrm>
          <a:prstGeom prst="line">
            <a:avLst/>
          </a:prstGeom>
          <a:ln w="34925">
            <a:solidFill>
              <a:srgbClr val="0078A3"/>
            </a:solidFill>
            <a:prstDash val="sysDot"/>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V="1">
            <a:off x="4613689" y="865258"/>
            <a:ext cx="0" cy="570074"/>
          </a:xfrm>
          <a:prstGeom prst="line">
            <a:avLst/>
          </a:prstGeom>
          <a:ln w="34925">
            <a:solidFill>
              <a:srgbClr val="0078A3"/>
            </a:solidFill>
            <a:prstDash val="sysDot"/>
          </a:ln>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1771650" y="1257300"/>
            <a:ext cx="5618211" cy="645173"/>
            <a:chOff x="1119652" y="1665507"/>
            <a:chExt cx="7490948" cy="860230"/>
          </a:xfrm>
        </p:grpSpPr>
        <p:cxnSp>
          <p:nvCxnSpPr>
            <p:cNvPr id="91" name="Straight Connector 90"/>
            <p:cNvCxnSpPr/>
            <p:nvPr/>
          </p:nvCxnSpPr>
          <p:spPr>
            <a:xfrm>
              <a:off x="1119652" y="1871972"/>
              <a:ext cx="7490948" cy="33028"/>
            </a:xfrm>
            <a:prstGeom prst="line">
              <a:avLst/>
            </a:prstGeom>
            <a:noFill/>
            <a:ln w="34925" cap="flat" cmpd="sng" algn="ctr">
              <a:solidFill>
                <a:schemeClr val="bg1">
                  <a:lumMod val="85000"/>
                </a:schemeClr>
              </a:solidFill>
              <a:prstDash val="solid"/>
            </a:ln>
            <a:effectLst/>
          </p:spPr>
        </p:cxnSp>
        <p:cxnSp>
          <p:nvCxnSpPr>
            <p:cNvPr id="92" name="Straight Connector 91"/>
            <p:cNvCxnSpPr/>
            <p:nvPr/>
          </p:nvCxnSpPr>
          <p:spPr>
            <a:xfrm>
              <a:off x="1970667"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93" name="Rectangle 92"/>
            <p:cNvSpPr/>
            <p:nvPr/>
          </p:nvSpPr>
          <p:spPr>
            <a:xfrm>
              <a:off x="1211654" y="2285824"/>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0</a:t>
              </a:r>
              <a:endParaRPr lang="en-US" sz="1350" dirty="0">
                <a:latin typeface="Calibri"/>
                <a:ea typeface="ＭＳ Ｐゴシック" charset="-128"/>
              </a:endParaRPr>
            </a:p>
          </p:txBody>
        </p:sp>
        <p:cxnSp>
          <p:nvCxnSpPr>
            <p:cNvPr id="94" name="Straight Connector 93"/>
            <p:cNvCxnSpPr/>
            <p:nvPr/>
          </p:nvCxnSpPr>
          <p:spPr>
            <a:xfrm>
              <a:off x="7153956"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95" name="Straight Connector 94"/>
            <p:cNvCxnSpPr/>
            <p:nvPr/>
          </p:nvCxnSpPr>
          <p:spPr>
            <a:xfrm>
              <a:off x="3122509"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96" name="Straight Connector 95"/>
            <p:cNvCxnSpPr/>
            <p:nvPr/>
          </p:nvCxnSpPr>
          <p:spPr>
            <a:xfrm>
              <a:off x="4274351"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97" name="Straight Connector 96"/>
            <p:cNvCxnSpPr/>
            <p:nvPr/>
          </p:nvCxnSpPr>
          <p:spPr>
            <a:xfrm>
              <a:off x="5426193"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98" name="Straight Connector 97"/>
            <p:cNvCxnSpPr/>
            <p:nvPr/>
          </p:nvCxnSpPr>
          <p:spPr>
            <a:xfrm>
              <a:off x="6578035"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99" name="Straight Connector 98"/>
            <p:cNvCxnSpPr/>
            <p:nvPr/>
          </p:nvCxnSpPr>
          <p:spPr>
            <a:xfrm>
              <a:off x="1394746"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00" name="Straight Connector 99"/>
            <p:cNvCxnSpPr/>
            <p:nvPr/>
          </p:nvCxnSpPr>
          <p:spPr>
            <a:xfrm>
              <a:off x="2546588"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01" name="Straight Connector 100"/>
            <p:cNvCxnSpPr/>
            <p:nvPr/>
          </p:nvCxnSpPr>
          <p:spPr>
            <a:xfrm>
              <a:off x="3698430"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02" name="Straight Connector 101"/>
            <p:cNvCxnSpPr/>
            <p:nvPr/>
          </p:nvCxnSpPr>
          <p:spPr>
            <a:xfrm>
              <a:off x="4850272"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03" name="Straight Connector 102"/>
            <p:cNvCxnSpPr/>
            <p:nvPr/>
          </p:nvCxnSpPr>
          <p:spPr>
            <a:xfrm>
              <a:off x="6002114"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04" name="Rectangle 103"/>
            <p:cNvSpPr/>
            <p:nvPr/>
          </p:nvSpPr>
          <p:spPr>
            <a:xfrm>
              <a:off x="1787575" y="2285824"/>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5</a:t>
              </a:r>
              <a:endParaRPr lang="en-US" sz="1350" dirty="0">
                <a:latin typeface="Calibri"/>
                <a:ea typeface="ＭＳ Ｐゴシック" charset="-128"/>
              </a:endParaRPr>
            </a:p>
          </p:txBody>
        </p:sp>
        <p:sp>
          <p:nvSpPr>
            <p:cNvPr id="105" name="Rectangle 104"/>
            <p:cNvSpPr/>
            <p:nvPr/>
          </p:nvSpPr>
          <p:spPr>
            <a:xfrm>
              <a:off x="2363496" y="2284055"/>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10</a:t>
              </a:r>
              <a:endParaRPr lang="en-US" sz="1350" dirty="0">
                <a:latin typeface="Calibri"/>
                <a:ea typeface="ＭＳ Ｐゴシック" charset="-128"/>
              </a:endParaRPr>
            </a:p>
          </p:txBody>
        </p:sp>
        <p:sp>
          <p:nvSpPr>
            <p:cNvPr id="106" name="Rectangle 105"/>
            <p:cNvSpPr/>
            <p:nvPr/>
          </p:nvSpPr>
          <p:spPr>
            <a:xfrm>
              <a:off x="2939417" y="2284055"/>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15</a:t>
              </a:r>
              <a:endParaRPr lang="en-US" sz="1350" dirty="0">
                <a:latin typeface="Calibri"/>
                <a:ea typeface="ＭＳ Ｐゴシック" charset="-128"/>
              </a:endParaRPr>
            </a:p>
          </p:txBody>
        </p:sp>
        <p:sp>
          <p:nvSpPr>
            <p:cNvPr id="107" name="Rectangle 106"/>
            <p:cNvSpPr/>
            <p:nvPr/>
          </p:nvSpPr>
          <p:spPr>
            <a:xfrm>
              <a:off x="3515338" y="2282286"/>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20</a:t>
              </a:r>
              <a:endParaRPr lang="en-US" sz="1350" dirty="0">
                <a:latin typeface="Calibri"/>
                <a:ea typeface="ＭＳ Ｐゴシック" charset="-128"/>
              </a:endParaRPr>
            </a:p>
          </p:txBody>
        </p:sp>
        <p:sp>
          <p:nvSpPr>
            <p:cNvPr id="108" name="Rectangle 107"/>
            <p:cNvSpPr/>
            <p:nvPr/>
          </p:nvSpPr>
          <p:spPr>
            <a:xfrm>
              <a:off x="4091259" y="2282286"/>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25</a:t>
              </a:r>
              <a:endParaRPr lang="en-US" sz="1350" dirty="0">
                <a:latin typeface="Calibri"/>
                <a:ea typeface="ＭＳ Ｐゴシック" charset="-128"/>
              </a:endParaRPr>
            </a:p>
          </p:txBody>
        </p:sp>
        <p:sp>
          <p:nvSpPr>
            <p:cNvPr id="109" name="Rectangle 108"/>
            <p:cNvSpPr/>
            <p:nvPr/>
          </p:nvSpPr>
          <p:spPr>
            <a:xfrm>
              <a:off x="4667180" y="2280517"/>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30</a:t>
              </a:r>
              <a:endParaRPr lang="en-US" sz="1350" dirty="0">
                <a:latin typeface="Calibri"/>
                <a:ea typeface="ＭＳ Ｐゴシック" charset="-128"/>
              </a:endParaRPr>
            </a:p>
          </p:txBody>
        </p:sp>
        <p:sp>
          <p:nvSpPr>
            <p:cNvPr id="110" name="Rectangle 109"/>
            <p:cNvSpPr/>
            <p:nvPr/>
          </p:nvSpPr>
          <p:spPr>
            <a:xfrm>
              <a:off x="5243101" y="2280517"/>
              <a:ext cx="429629" cy="228776"/>
            </a:xfrm>
            <a:prstGeom prst="rect">
              <a:avLst/>
            </a:prstGeom>
            <a:noFill/>
          </p:spPr>
          <p:txBody>
            <a:bodyPr wrap="square" lIns="0" tIns="0" rIns="0" bIns="0">
              <a:normAutofit fontScale="92500" lnSpcReduction="10000"/>
            </a:bodyPr>
            <a:lstStyle/>
            <a:p>
              <a:pPr algn="ctr"/>
              <a:r>
                <a:rPr lang="en-US" sz="1350" b="1" dirty="0">
                  <a:latin typeface="Calibri"/>
                  <a:ea typeface="ＭＳ Ｐゴシック" charset="-128"/>
                </a:rPr>
                <a:t>35</a:t>
              </a:r>
            </a:p>
          </p:txBody>
        </p:sp>
        <p:sp>
          <p:nvSpPr>
            <p:cNvPr id="111" name="Rectangle 110"/>
            <p:cNvSpPr/>
            <p:nvPr/>
          </p:nvSpPr>
          <p:spPr>
            <a:xfrm>
              <a:off x="5819022" y="2278748"/>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40</a:t>
              </a:r>
              <a:endParaRPr lang="en-US" sz="1350" dirty="0">
                <a:latin typeface="Calibri"/>
                <a:ea typeface="ＭＳ Ｐゴシック" charset="-128"/>
              </a:endParaRPr>
            </a:p>
          </p:txBody>
        </p:sp>
        <p:sp>
          <p:nvSpPr>
            <p:cNvPr id="112" name="Rectangle 111"/>
            <p:cNvSpPr/>
            <p:nvPr/>
          </p:nvSpPr>
          <p:spPr>
            <a:xfrm>
              <a:off x="6394943" y="2278748"/>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45</a:t>
              </a:r>
              <a:endParaRPr lang="en-US" sz="1350" dirty="0">
                <a:latin typeface="Calibri"/>
                <a:ea typeface="ＭＳ Ｐゴシック" charset="-128"/>
              </a:endParaRPr>
            </a:p>
          </p:txBody>
        </p:sp>
        <p:sp>
          <p:nvSpPr>
            <p:cNvPr id="113" name="Rectangle 112"/>
            <p:cNvSpPr/>
            <p:nvPr/>
          </p:nvSpPr>
          <p:spPr>
            <a:xfrm>
              <a:off x="6970864" y="2276979"/>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50</a:t>
              </a:r>
              <a:endParaRPr lang="en-US" sz="1350" dirty="0">
                <a:latin typeface="Calibri"/>
                <a:ea typeface="ＭＳ Ｐゴシック" charset="-128"/>
              </a:endParaRPr>
            </a:p>
          </p:txBody>
        </p:sp>
        <p:cxnSp>
          <p:nvCxnSpPr>
            <p:cNvPr id="114" name="Straight Connector 113"/>
            <p:cNvCxnSpPr/>
            <p:nvPr/>
          </p:nvCxnSpPr>
          <p:spPr>
            <a:xfrm>
              <a:off x="7729877" y="1676400"/>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15" name="Rectangle 114"/>
            <p:cNvSpPr/>
            <p:nvPr/>
          </p:nvSpPr>
          <p:spPr>
            <a:xfrm>
              <a:off x="7546785" y="2286970"/>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55</a:t>
              </a:r>
              <a:endParaRPr lang="en-US" sz="1350" dirty="0">
                <a:latin typeface="Calibri"/>
                <a:ea typeface="ＭＳ Ｐゴシック" charset="-128"/>
              </a:endParaRPr>
            </a:p>
          </p:txBody>
        </p:sp>
        <p:cxnSp>
          <p:nvCxnSpPr>
            <p:cNvPr id="116" name="Straight Connector 115"/>
            <p:cNvCxnSpPr/>
            <p:nvPr/>
          </p:nvCxnSpPr>
          <p:spPr>
            <a:xfrm>
              <a:off x="8305800" y="1686391"/>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17" name="Rectangle 116"/>
            <p:cNvSpPr/>
            <p:nvPr/>
          </p:nvSpPr>
          <p:spPr>
            <a:xfrm>
              <a:off x="8122706" y="2296961"/>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60</a:t>
              </a:r>
              <a:endParaRPr lang="en-US" sz="1350" dirty="0">
                <a:latin typeface="Calibri"/>
                <a:ea typeface="ＭＳ Ｐゴシック" charset="-128"/>
              </a:endParaRPr>
            </a:p>
          </p:txBody>
        </p:sp>
      </p:grpSp>
      <p:grpSp>
        <p:nvGrpSpPr>
          <p:cNvPr id="118" name="Group 117"/>
          <p:cNvGrpSpPr/>
          <p:nvPr/>
        </p:nvGrpSpPr>
        <p:grpSpPr>
          <a:xfrm>
            <a:off x="2211339" y="3298177"/>
            <a:ext cx="5618211" cy="645173"/>
            <a:chOff x="1119652" y="1665507"/>
            <a:chExt cx="7490948" cy="860230"/>
          </a:xfrm>
        </p:grpSpPr>
        <p:cxnSp>
          <p:nvCxnSpPr>
            <p:cNvPr id="123" name="Straight Connector 122"/>
            <p:cNvCxnSpPr/>
            <p:nvPr/>
          </p:nvCxnSpPr>
          <p:spPr>
            <a:xfrm>
              <a:off x="3122509"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19" name="Straight Connector 118"/>
            <p:cNvCxnSpPr/>
            <p:nvPr/>
          </p:nvCxnSpPr>
          <p:spPr>
            <a:xfrm>
              <a:off x="1119652" y="1871972"/>
              <a:ext cx="7490948" cy="33028"/>
            </a:xfrm>
            <a:prstGeom prst="line">
              <a:avLst/>
            </a:prstGeom>
            <a:noFill/>
            <a:ln w="34925" cap="flat" cmpd="sng" algn="ctr">
              <a:solidFill>
                <a:schemeClr val="bg1">
                  <a:lumMod val="85000"/>
                </a:schemeClr>
              </a:solidFill>
              <a:prstDash val="solid"/>
            </a:ln>
            <a:effectLst/>
          </p:spPr>
        </p:cxnSp>
        <p:cxnSp>
          <p:nvCxnSpPr>
            <p:cNvPr id="120" name="Straight Connector 119"/>
            <p:cNvCxnSpPr/>
            <p:nvPr/>
          </p:nvCxnSpPr>
          <p:spPr>
            <a:xfrm>
              <a:off x="1970667"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21" name="Rectangle 120"/>
            <p:cNvSpPr/>
            <p:nvPr/>
          </p:nvSpPr>
          <p:spPr>
            <a:xfrm>
              <a:off x="1211654" y="2285824"/>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0</a:t>
              </a:r>
              <a:endParaRPr lang="en-US" sz="1350" dirty="0">
                <a:latin typeface="Calibri"/>
                <a:ea typeface="ＭＳ Ｐゴシック" charset="-128"/>
              </a:endParaRPr>
            </a:p>
          </p:txBody>
        </p:sp>
        <p:cxnSp>
          <p:nvCxnSpPr>
            <p:cNvPr id="122" name="Straight Connector 121"/>
            <p:cNvCxnSpPr/>
            <p:nvPr/>
          </p:nvCxnSpPr>
          <p:spPr>
            <a:xfrm>
              <a:off x="7153956"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4" name="Straight Connector 123"/>
            <p:cNvCxnSpPr/>
            <p:nvPr/>
          </p:nvCxnSpPr>
          <p:spPr>
            <a:xfrm>
              <a:off x="4274351"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5" name="Straight Connector 124"/>
            <p:cNvCxnSpPr/>
            <p:nvPr/>
          </p:nvCxnSpPr>
          <p:spPr>
            <a:xfrm>
              <a:off x="5426193"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6" name="Straight Connector 125"/>
            <p:cNvCxnSpPr/>
            <p:nvPr/>
          </p:nvCxnSpPr>
          <p:spPr>
            <a:xfrm>
              <a:off x="6578035"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7" name="Straight Connector 126"/>
            <p:cNvCxnSpPr/>
            <p:nvPr/>
          </p:nvCxnSpPr>
          <p:spPr>
            <a:xfrm>
              <a:off x="1394746"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8" name="Straight Connector 127"/>
            <p:cNvCxnSpPr/>
            <p:nvPr/>
          </p:nvCxnSpPr>
          <p:spPr>
            <a:xfrm>
              <a:off x="2546588"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29" name="Straight Connector 128"/>
            <p:cNvCxnSpPr/>
            <p:nvPr/>
          </p:nvCxnSpPr>
          <p:spPr>
            <a:xfrm>
              <a:off x="3698430" y="1665507"/>
              <a:ext cx="0" cy="586118"/>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30" name="Straight Connector 129"/>
            <p:cNvCxnSpPr/>
            <p:nvPr/>
          </p:nvCxnSpPr>
          <p:spPr>
            <a:xfrm>
              <a:off x="4850272"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cxnSp>
          <p:nvCxnSpPr>
            <p:cNvPr id="131" name="Straight Connector 130"/>
            <p:cNvCxnSpPr/>
            <p:nvPr/>
          </p:nvCxnSpPr>
          <p:spPr>
            <a:xfrm>
              <a:off x="6002114" y="1666409"/>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32" name="Rectangle 131"/>
            <p:cNvSpPr/>
            <p:nvPr/>
          </p:nvSpPr>
          <p:spPr>
            <a:xfrm>
              <a:off x="1787575" y="2285824"/>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5</a:t>
              </a:r>
              <a:endParaRPr lang="en-US" sz="1350" dirty="0">
                <a:latin typeface="Calibri"/>
                <a:ea typeface="ＭＳ Ｐゴシック" charset="-128"/>
              </a:endParaRPr>
            </a:p>
          </p:txBody>
        </p:sp>
        <p:sp>
          <p:nvSpPr>
            <p:cNvPr id="133" name="Rectangle 132"/>
            <p:cNvSpPr/>
            <p:nvPr/>
          </p:nvSpPr>
          <p:spPr>
            <a:xfrm>
              <a:off x="2363496" y="2284055"/>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10</a:t>
              </a:r>
              <a:endParaRPr lang="en-US" sz="1350" dirty="0">
                <a:latin typeface="Calibri"/>
                <a:ea typeface="ＭＳ Ｐゴシック" charset="-128"/>
              </a:endParaRPr>
            </a:p>
          </p:txBody>
        </p:sp>
        <p:sp>
          <p:nvSpPr>
            <p:cNvPr id="134" name="Rectangle 133"/>
            <p:cNvSpPr/>
            <p:nvPr/>
          </p:nvSpPr>
          <p:spPr>
            <a:xfrm>
              <a:off x="2939417" y="2284055"/>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15</a:t>
              </a:r>
              <a:endParaRPr lang="en-US" sz="1350" dirty="0">
                <a:latin typeface="Calibri"/>
                <a:ea typeface="ＭＳ Ｐゴシック" charset="-128"/>
              </a:endParaRPr>
            </a:p>
          </p:txBody>
        </p:sp>
        <p:sp>
          <p:nvSpPr>
            <p:cNvPr id="135" name="Rectangle 134"/>
            <p:cNvSpPr/>
            <p:nvPr/>
          </p:nvSpPr>
          <p:spPr>
            <a:xfrm>
              <a:off x="3515338" y="2282286"/>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20</a:t>
              </a:r>
              <a:endParaRPr lang="en-US" sz="1350" dirty="0">
                <a:latin typeface="Calibri"/>
                <a:ea typeface="ＭＳ Ｐゴシック" charset="-128"/>
              </a:endParaRPr>
            </a:p>
          </p:txBody>
        </p:sp>
        <p:sp>
          <p:nvSpPr>
            <p:cNvPr id="136" name="Rectangle 135"/>
            <p:cNvSpPr/>
            <p:nvPr/>
          </p:nvSpPr>
          <p:spPr>
            <a:xfrm>
              <a:off x="4091259" y="2282286"/>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25</a:t>
              </a:r>
              <a:endParaRPr lang="en-US" sz="1350" dirty="0">
                <a:latin typeface="Calibri"/>
                <a:ea typeface="ＭＳ Ｐゴシック" charset="-128"/>
              </a:endParaRPr>
            </a:p>
          </p:txBody>
        </p:sp>
        <p:sp>
          <p:nvSpPr>
            <p:cNvPr id="137" name="Rectangle 136"/>
            <p:cNvSpPr/>
            <p:nvPr/>
          </p:nvSpPr>
          <p:spPr>
            <a:xfrm>
              <a:off x="4667180" y="2280517"/>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30</a:t>
              </a:r>
              <a:endParaRPr lang="en-US" sz="1350" dirty="0">
                <a:latin typeface="Calibri"/>
                <a:ea typeface="ＭＳ Ｐゴシック" charset="-128"/>
              </a:endParaRPr>
            </a:p>
          </p:txBody>
        </p:sp>
        <p:sp>
          <p:nvSpPr>
            <p:cNvPr id="138" name="Rectangle 137"/>
            <p:cNvSpPr/>
            <p:nvPr/>
          </p:nvSpPr>
          <p:spPr>
            <a:xfrm>
              <a:off x="5243101" y="2280517"/>
              <a:ext cx="429629" cy="228776"/>
            </a:xfrm>
            <a:prstGeom prst="rect">
              <a:avLst/>
            </a:prstGeom>
            <a:noFill/>
          </p:spPr>
          <p:txBody>
            <a:bodyPr wrap="square" lIns="0" tIns="0" rIns="0" bIns="0">
              <a:normAutofit fontScale="92500" lnSpcReduction="10000"/>
            </a:bodyPr>
            <a:lstStyle/>
            <a:p>
              <a:pPr algn="ctr"/>
              <a:r>
                <a:rPr lang="en-US" sz="1350" dirty="0">
                  <a:latin typeface="Calibri"/>
                  <a:ea typeface="ＭＳ Ｐゴシック" charset="-128"/>
                </a:rPr>
                <a:t>35</a:t>
              </a:r>
            </a:p>
          </p:txBody>
        </p:sp>
        <p:sp>
          <p:nvSpPr>
            <p:cNvPr id="139" name="Rectangle 138"/>
            <p:cNvSpPr/>
            <p:nvPr/>
          </p:nvSpPr>
          <p:spPr>
            <a:xfrm>
              <a:off x="5819022" y="2278748"/>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40</a:t>
              </a:r>
              <a:endParaRPr lang="en-US" sz="1350" dirty="0">
                <a:latin typeface="Calibri"/>
                <a:ea typeface="ＭＳ Ｐゴシック" charset="-128"/>
              </a:endParaRPr>
            </a:p>
          </p:txBody>
        </p:sp>
        <p:sp>
          <p:nvSpPr>
            <p:cNvPr id="140" name="Rectangle 139"/>
            <p:cNvSpPr/>
            <p:nvPr/>
          </p:nvSpPr>
          <p:spPr>
            <a:xfrm>
              <a:off x="6394943" y="2278748"/>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45</a:t>
              </a:r>
              <a:endParaRPr lang="en-US" sz="1350" dirty="0">
                <a:latin typeface="Calibri"/>
                <a:ea typeface="ＭＳ Ｐゴシック" charset="-128"/>
              </a:endParaRPr>
            </a:p>
          </p:txBody>
        </p:sp>
        <p:sp>
          <p:nvSpPr>
            <p:cNvPr id="141" name="Rectangle 140"/>
            <p:cNvSpPr/>
            <p:nvPr/>
          </p:nvSpPr>
          <p:spPr>
            <a:xfrm>
              <a:off x="6970864" y="2276979"/>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50</a:t>
              </a:r>
              <a:endParaRPr lang="en-US" sz="1350" dirty="0">
                <a:latin typeface="Calibri"/>
                <a:ea typeface="ＭＳ Ｐゴシック" charset="-128"/>
              </a:endParaRPr>
            </a:p>
          </p:txBody>
        </p:sp>
        <p:cxnSp>
          <p:nvCxnSpPr>
            <p:cNvPr id="142" name="Straight Connector 141"/>
            <p:cNvCxnSpPr/>
            <p:nvPr/>
          </p:nvCxnSpPr>
          <p:spPr>
            <a:xfrm>
              <a:off x="7729877" y="1676400"/>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44" name="Rectangle 143"/>
            <p:cNvSpPr/>
            <p:nvPr/>
          </p:nvSpPr>
          <p:spPr>
            <a:xfrm>
              <a:off x="7546785" y="2286970"/>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55</a:t>
              </a:r>
              <a:endParaRPr lang="en-US" sz="1350" dirty="0">
                <a:latin typeface="Calibri"/>
                <a:ea typeface="ＭＳ Ｐゴシック" charset="-128"/>
              </a:endParaRPr>
            </a:p>
          </p:txBody>
        </p:sp>
        <p:cxnSp>
          <p:nvCxnSpPr>
            <p:cNvPr id="145" name="Straight Connector 144"/>
            <p:cNvCxnSpPr/>
            <p:nvPr/>
          </p:nvCxnSpPr>
          <p:spPr>
            <a:xfrm>
              <a:off x="8305800" y="1686391"/>
              <a:ext cx="0" cy="585216"/>
            </a:xfrm>
            <a:prstGeom prst="line">
              <a:avLst/>
            </a:prstGeom>
            <a:noFill/>
            <a:ln w="19050" cap="flat" cmpd="sng" algn="ctr">
              <a:solidFill>
                <a:schemeClr val="bg1">
                  <a:lumMod val="85000"/>
                </a:schemeClr>
              </a:solidFill>
              <a:prstDash val="dash"/>
            </a:ln>
            <a:effectLst>
              <a:outerShdw blurRad="40000" dist="20000" dir="5400000" rotWithShape="0">
                <a:srgbClr val="000000">
                  <a:alpha val="38000"/>
                </a:srgbClr>
              </a:outerShdw>
            </a:effectLst>
          </p:spPr>
        </p:cxnSp>
        <p:sp>
          <p:nvSpPr>
            <p:cNvPr id="146" name="Rectangle 145"/>
            <p:cNvSpPr/>
            <p:nvPr/>
          </p:nvSpPr>
          <p:spPr>
            <a:xfrm>
              <a:off x="8122706" y="2296961"/>
              <a:ext cx="429629" cy="228776"/>
            </a:xfrm>
            <a:prstGeom prst="rect">
              <a:avLst/>
            </a:prstGeom>
            <a:noFill/>
          </p:spPr>
          <p:txBody>
            <a:bodyPr wrap="square" lIns="0" tIns="0" rIns="0" bIns="0">
              <a:normAutofit fontScale="92500" lnSpcReduction="10000"/>
            </a:bodyPr>
            <a:lstStyle/>
            <a:p>
              <a:pPr algn="ctr"/>
              <a:r>
                <a:rPr lang="en-US" sz="1350" b="1" dirty="0">
                  <a:latin typeface="Calibri" pitchFamily="34" charset="0"/>
                  <a:ea typeface="ＭＳ Ｐゴシック" pitchFamily="34" charset="-128"/>
                </a:rPr>
                <a:t>60</a:t>
              </a:r>
              <a:endParaRPr lang="en-US" sz="1350" dirty="0">
                <a:latin typeface="Calibri"/>
                <a:ea typeface="ＭＳ Ｐゴシック" charset="-128"/>
              </a:endParaRPr>
            </a:p>
          </p:txBody>
        </p:sp>
      </p:grpSp>
      <p:sp>
        <p:nvSpPr>
          <p:cNvPr id="143" name="Rectangle 142"/>
          <p:cNvSpPr/>
          <p:nvPr/>
        </p:nvSpPr>
        <p:spPr>
          <a:xfrm>
            <a:off x="5427590" y="2799277"/>
            <a:ext cx="877536" cy="409007"/>
          </a:xfrm>
          <a:prstGeom prst="rect">
            <a:avLst/>
          </a:prstGeom>
          <a:solidFill>
            <a:srgbClr val="F7D924"/>
          </a:solidFill>
          <a:ln w="25400">
            <a:solidFill>
              <a:srgbClr val="F7D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2" name="Rectangle 61"/>
          <p:cNvSpPr/>
          <p:nvPr/>
        </p:nvSpPr>
        <p:spPr>
          <a:xfrm>
            <a:off x="5405031" y="2800351"/>
            <a:ext cx="355415" cy="409007"/>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8" name="Subtitle 2"/>
          <p:cNvSpPr txBox="1">
            <a:spLocks/>
          </p:cNvSpPr>
          <p:nvPr/>
        </p:nvSpPr>
        <p:spPr bwMode="auto">
          <a:xfrm>
            <a:off x="5405031" y="2812143"/>
            <a:ext cx="438071"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800" b="1" dirty="0">
                <a:solidFill>
                  <a:srgbClr val="FFFFFF"/>
                </a:solidFill>
                <a:latin typeface="Calibri" panose="020F0502020204030204" pitchFamily="34" charset="0"/>
                <a:cs typeface="Arial Bold" pitchFamily="34" charset="0"/>
              </a:rPr>
              <a:t>+3</a:t>
            </a:r>
            <a:endParaRPr lang="en-US" altLang="en-US" sz="1350" dirty="0">
              <a:solidFill>
                <a:srgbClr val="FFFFFF"/>
              </a:solidFill>
              <a:latin typeface="Calibri" panose="020F0502020204030204" pitchFamily="34" charset="0"/>
              <a:cs typeface="Arial Bold" pitchFamily="34" charset="0"/>
            </a:endParaRPr>
          </a:p>
        </p:txBody>
      </p:sp>
      <p:sp>
        <p:nvSpPr>
          <p:cNvPr id="204" name="Rectangle 203"/>
          <p:cNvSpPr/>
          <p:nvPr/>
        </p:nvSpPr>
        <p:spPr>
          <a:xfrm>
            <a:off x="5473615" y="3440833"/>
            <a:ext cx="584285" cy="349961"/>
          </a:xfrm>
          <a:prstGeom prst="rect">
            <a:avLst/>
          </a:prstGeom>
          <a:ln>
            <a:noFill/>
          </a:ln>
        </p:spPr>
        <p:txBody>
          <a:bodyPr wrap="square" lIns="0" tIns="0" rIns="0" bIns="0" anchor="ctr" anchorCtr="0">
            <a:noAutofit/>
          </a:bodyPr>
          <a:lstStyle/>
          <a:p>
            <a:pPr algn="ctr"/>
            <a:r>
              <a:rPr lang="en-US" sz="1800" b="1" dirty="0">
                <a:ln>
                  <a:solidFill>
                    <a:srgbClr val="0078A3"/>
                  </a:solidFill>
                </a:ln>
                <a:solidFill>
                  <a:srgbClr val="0078A3"/>
                </a:solidFill>
                <a:latin typeface="Calibri" pitchFamily="34" charset="0"/>
                <a:ea typeface="ＭＳ Ｐゴシック" pitchFamily="34" charset="-128"/>
              </a:rPr>
              <a:t>38</a:t>
            </a:r>
            <a:endParaRPr lang="en-US" sz="1800" dirty="0">
              <a:ln>
                <a:solidFill>
                  <a:srgbClr val="0078A3"/>
                </a:solidFill>
              </a:ln>
              <a:solidFill>
                <a:srgbClr val="0078A3"/>
              </a:solidFill>
              <a:latin typeface="Calibri"/>
              <a:ea typeface="ＭＳ Ｐゴシック" charset="-128"/>
            </a:endParaRPr>
          </a:p>
        </p:txBody>
      </p:sp>
      <p:sp>
        <p:nvSpPr>
          <p:cNvPr id="61" name="Rectangle 60"/>
          <p:cNvSpPr/>
          <p:nvPr/>
        </p:nvSpPr>
        <p:spPr>
          <a:xfrm>
            <a:off x="5104650" y="2252723"/>
            <a:ext cx="602345" cy="476411"/>
          </a:xfrm>
          <a:prstGeom prst="rect">
            <a:avLst/>
          </a:prstGeom>
          <a:ln>
            <a:noFill/>
          </a:ln>
        </p:spPr>
        <p:txBody>
          <a:bodyPr wrap="square" lIns="0" tIns="0" rIns="0" bIns="0" anchor="ctr" anchorCtr="0">
            <a:noAutofit/>
          </a:bodyPr>
          <a:lstStyle/>
          <a:p>
            <a:pPr algn="ctr"/>
            <a:r>
              <a:rPr lang="en-US" sz="1800" b="1" dirty="0">
                <a:ln>
                  <a:solidFill>
                    <a:srgbClr val="0078A3"/>
                  </a:solidFill>
                </a:ln>
                <a:solidFill>
                  <a:srgbClr val="0078A3"/>
                </a:solidFill>
                <a:latin typeface="Calibri" pitchFamily="34" charset="0"/>
                <a:ea typeface="ＭＳ Ｐゴシック" pitchFamily="34" charset="-128"/>
              </a:rPr>
              <a:t>22</a:t>
            </a:r>
            <a:endParaRPr lang="en-US" sz="1800" dirty="0">
              <a:ln>
                <a:solidFill>
                  <a:srgbClr val="0078A3"/>
                </a:solidFill>
              </a:ln>
              <a:solidFill>
                <a:srgbClr val="0078A3"/>
              </a:solidFill>
              <a:latin typeface="Calibri"/>
              <a:ea typeface="ＭＳ Ｐゴシック" charset="-128"/>
            </a:endParaRPr>
          </a:p>
        </p:txBody>
      </p:sp>
      <p:cxnSp>
        <p:nvCxnSpPr>
          <p:cNvPr id="47" name="Straight Connector 46"/>
          <p:cNvCxnSpPr/>
          <p:nvPr/>
        </p:nvCxnSpPr>
        <p:spPr>
          <a:xfrm flipV="1">
            <a:off x="5427590" y="2943010"/>
            <a:ext cx="0" cy="570074"/>
          </a:xfrm>
          <a:prstGeom prst="line">
            <a:avLst/>
          </a:prstGeom>
          <a:ln w="34925">
            <a:solidFill>
              <a:srgbClr val="0078A3"/>
            </a:solidFill>
            <a:prstDash val="sysDot"/>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5419751" y="2618212"/>
            <a:ext cx="0" cy="324797"/>
          </a:xfrm>
          <a:prstGeom prst="line">
            <a:avLst/>
          </a:prstGeom>
          <a:ln w="34925">
            <a:solidFill>
              <a:srgbClr val="0078A3"/>
            </a:solidFill>
            <a:prstDash val="sysDot"/>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flipV="1">
            <a:off x="5744623" y="2594250"/>
            <a:ext cx="14742" cy="917254"/>
          </a:xfrm>
          <a:prstGeom prst="line">
            <a:avLst/>
          </a:prstGeom>
          <a:ln w="34925">
            <a:solidFill>
              <a:srgbClr val="0078A3"/>
            </a:solidFill>
            <a:prstDash val="sysDot"/>
          </a:ln>
        </p:spPr>
        <p:style>
          <a:lnRef idx="2">
            <a:schemeClr val="accent1"/>
          </a:lnRef>
          <a:fillRef idx="0">
            <a:schemeClr val="accent1"/>
          </a:fillRef>
          <a:effectRef idx="1">
            <a:schemeClr val="accent1"/>
          </a:effectRef>
          <a:fontRef idx="minor">
            <a:schemeClr val="tx1"/>
          </a:fontRef>
        </p:style>
      </p:cxnSp>
      <p:sp>
        <p:nvSpPr>
          <p:cNvPr id="148" name="Subtitle 2"/>
          <p:cNvSpPr txBox="1">
            <a:spLocks/>
          </p:cNvSpPr>
          <p:nvPr/>
        </p:nvSpPr>
        <p:spPr bwMode="auto">
          <a:xfrm>
            <a:off x="5649363" y="2821299"/>
            <a:ext cx="762000" cy="35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altLang="en-US" sz="1000" b="1" dirty="0">
                <a:solidFill>
                  <a:srgbClr val="FFFFFF"/>
                </a:solidFill>
                <a:latin typeface="Calibri" panose="020F0502020204030204" pitchFamily="34" charset="0"/>
                <a:cs typeface="Arial Bold" pitchFamily="34" charset="0"/>
              </a:rPr>
              <a:t>10 </a:t>
            </a:r>
          </a:p>
          <a:p>
            <a:pPr marL="0" indent="0" algn="ctr">
              <a:spcBef>
                <a:spcPts val="0"/>
              </a:spcBef>
              <a:buNone/>
              <a:defRPr/>
            </a:pPr>
            <a:r>
              <a:rPr lang="en-US" altLang="en-US" sz="1000" b="1" dirty="0">
                <a:solidFill>
                  <a:srgbClr val="FFFFFF"/>
                </a:solidFill>
                <a:latin typeface="Calibri" panose="020F0502020204030204" pitchFamily="34" charset="0"/>
                <a:cs typeface="Arial Bold" pitchFamily="34" charset="0"/>
              </a:rPr>
              <a:t>incorrect</a:t>
            </a:r>
            <a:endParaRPr lang="en-US" altLang="en-US" sz="1000" dirty="0">
              <a:solidFill>
                <a:srgbClr val="FFFFFF"/>
              </a:solidFill>
              <a:latin typeface="Calibri" panose="020F0502020204030204" pitchFamily="34" charset="0"/>
              <a:cs typeface="Arial Bold" pitchFamily="34" charset="0"/>
            </a:endParaRPr>
          </a:p>
        </p:txBody>
      </p:sp>
      <p:sp>
        <p:nvSpPr>
          <p:cNvPr id="147" name="TextBox 146"/>
          <p:cNvSpPr txBox="1"/>
          <p:nvPr/>
        </p:nvSpPr>
        <p:spPr>
          <a:xfrm>
            <a:off x="242239" y="1766856"/>
            <a:ext cx="1535852" cy="923330"/>
          </a:xfrm>
          <a:prstGeom prst="rect">
            <a:avLst/>
          </a:prstGeom>
          <a:noFill/>
        </p:spPr>
        <p:txBody>
          <a:bodyPr wrap="square" rtlCol="0">
            <a:spAutoFit/>
          </a:bodyPr>
          <a:lstStyle/>
          <a:p>
            <a:r>
              <a:rPr lang="en-US" sz="2700" b="1" dirty="0">
                <a:latin typeface="Helvetica" panose="020B0604020202020204" pitchFamily="34" charset="0"/>
                <a:cs typeface="Helvetica" panose="020B0604020202020204" pitchFamily="34" charset="0"/>
              </a:rPr>
              <a:t>ACT PACING</a:t>
            </a:r>
          </a:p>
        </p:txBody>
      </p:sp>
    </p:spTree>
    <p:extLst>
      <p:ext uri="{BB962C8B-B14F-4D97-AF65-F5344CB8AC3E}">
        <p14:creationId xmlns:p14="http://schemas.microsoft.com/office/powerpoint/2010/main" val="10473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02"/>
                                        </p:tgtEl>
                                        <p:attrNameLst>
                                          <p:attrName>style.visibility</p:attrName>
                                        </p:attrNameLst>
                                      </p:cBhvr>
                                      <p:to>
                                        <p:strVal val="visible"/>
                                      </p:to>
                                    </p:set>
                                    <p:animEffect transition="in" filter="wipe(left)">
                                      <p:cBhvr>
                                        <p:cTn id="11" dur="500"/>
                                        <p:tgtEl>
                                          <p:spTgt spid="202"/>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9"/>
                                        </p:tgtEl>
                                        <p:attrNameLst>
                                          <p:attrName>style.visibility</p:attrName>
                                        </p:attrNameLst>
                                      </p:cBhvr>
                                      <p:to>
                                        <p:strVal val="visible"/>
                                      </p:to>
                                    </p:set>
                                    <p:animEffect transition="in" filter="wipe(left)">
                                      <p:cBhvr>
                                        <p:cTn id="19" dur="500"/>
                                        <p:tgtEl>
                                          <p:spTgt spid="169"/>
                                        </p:tgtEl>
                                      </p:cBhvr>
                                    </p:animEffect>
                                  </p:childTnLst>
                                </p:cTn>
                              </p:par>
                            </p:childTnLst>
                          </p:cTn>
                        </p:par>
                        <p:par>
                          <p:cTn id="20" fill="hold">
                            <p:stCondLst>
                              <p:cond delay="500"/>
                            </p:stCondLst>
                            <p:childTnLst>
                              <p:par>
                                <p:cTn id="21" presetID="1" presetClass="exit" presetSubtype="0" fill="hold" grpId="0" nodeType="afterEffect">
                                  <p:stCondLst>
                                    <p:cond delay="0"/>
                                  </p:stCondLst>
                                  <p:childTnLst>
                                    <p:set>
                                      <p:cBhvr>
                                        <p:cTn id="22" dur="1" fill="hold">
                                          <p:stCondLst>
                                            <p:cond delay="0"/>
                                          </p:stCondLst>
                                        </p:cTn>
                                        <p:tgtEl>
                                          <p:spTgt spid="20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0"/>
                                        </p:tgtEl>
                                        <p:attrNameLst>
                                          <p:attrName>style.visibility</p:attrName>
                                        </p:attrNameLst>
                                      </p:cBhvr>
                                      <p:to>
                                        <p:strVal val="visible"/>
                                      </p:to>
                                    </p:se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wipe(left)">
                                      <p:cBhvr>
                                        <p:cTn id="28" dur="500"/>
                                        <p:tgtEl>
                                          <p:spTgt spid="16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childTnLst>
                          </p:cTn>
                        </p:par>
                        <p:par>
                          <p:cTn id="62" fill="hold">
                            <p:stCondLst>
                              <p:cond delay="0"/>
                            </p:stCondLst>
                            <p:childTnLst>
                              <p:par>
                                <p:cTn id="63" presetID="22" presetClass="entr" presetSubtype="8" fill="hold" grpId="0" nodeType="afterEffect">
                                  <p:stCondLst>
                                    <p:cond delay="0"/>
                                  </p:stCondLst>
                                  <p:childTnLst>
                                    <p:set>
                                      <p:cBhvr>
                                        <p:cTn id="64" dur="1" fill="hold">
                                          <p:stCondLst>
                                            <p:cond delay="0"/>
                                          </p:stCondLst>
                                        </p:cTn>
                                        <p:tgtEl>
                                          <p:spTgt spid="143"/>
                                        </p:tgtEl>
                                        <p:attrNameLst>
                                          <p:attrName>style.visibility</p:attrName>
                                        </p:attrNameLst>
                                      </p:cBhvr>
                                      <p:to>
                                        <p:strVal val="visible"/>
                                      </p:to>
                                    </p:set>
                                    <p:animEffect transition="in" filter="wipe(left)">
                                      <p:cBhvr>
                                        <p:cTn id="65" dur="500"/>
                                        <p:tgtEl>
                                          <p:spTgt spid="143"/>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9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wipe(left)">
                                      <p:cBhvr>
                                        <p:cTn id="78" dur="500"/>
                                        <p:tgtEl>
                                          <p:spTgt spid="87"/>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left)">
                                      <p:cBhvr>
                                        <p:cTn id="85" dur="500"/>
                                        <p:tgtEl>
                                          <p:spTgt spid="62"/>
                                        </p:tgtEl>
                                      </p:cBhvr>
                                    </p:animEffect>
                                  </p:childTnLst>
                                </p:cTn>
                              </p:par>
                            </p:childTnLst>
                          </p:cTn>
                        </p:par>
                        <p:par>
                          <p:cTn id="86" fill="hold">
                            <p:stCondLst>
                              <p:cond delay="500"/>
                            </p:stCondLst>
                            <p:childTnLst>
                              <p:par>
                                <p:cTn id="87" presetID="1" presetClass="entr" presetSubtype="0" fill="hold" grpId="0" nodeType="afterEffect">
                                  <p:stCondLst>
                                    <p:cond delay="0"/>
                                  </p:stCondLst>
                                  <p:childTnLst>
                                    <p:set>
                                      <p:cBhvr>
                                        <p:cTn id="88" dur="1" fill="hold">
                                          <p:stCondLst>
                                            <p:cond delay="0"/>
                                          </p:stCondLst>
                                        </p:cTn>
                                        <p:tgtEl>
                                          <p:spTgt spid="8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5"/>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childTnLst>
                                    <p:set>
                                      <p:cBhvr>
                                        <p:cTn id="95" dur="1" fill="hold">
                                          <p:stCondLst>
                                            <p:cond delay="0"/>
                                          </p:stCondLst>
                                        </p:cTn>
                                        <p:tgtEl>
                                          <p:spTgt spid="20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p:bldP spid="87" grpId="0" animBg="1"/>
      <p:bldP spid="57" grpId="0" animBg="1"/>
      <p:bldP spid="59" grpId="0"/>
      <p:bldP spid="63" grpId="0"/>
      <p:bldP spid="86" grpId="0" animBg="1"/>
      <p:bldP spid="89" grpId="0"/>
      <p:bldP spid="166" grpId="0"/>
      <p:bldP spid="167" grpId="0" animBg="1"/>
      <p:bldP spid="169" grpId="0" animBg="1"/>
      <p:bldP spid="170" grpId="0"/>
      <p:bldP spid="196" grpId="0"/>
      <p:bldP spid="200" grpId="0"/>
      <p:bldP spid="143" grpId="0" animBg="1"/>
      <p:bldP spid="62" grpId="0" animBg="1"/>
      <p:bldP spid="88" grpId="0"/>
      <p:bldP spid="204" grpId="0"/>
      <p:bldP spid="61" grpId="0"/>
      <p:bldP spid="1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algn="ctr"/>
            <a:r>
              <a:rPr lang="en-US" sz="2729" spc="-255" dirty="0">
                <a:solidFill>
                  <a:srgbClr val="F6D923"/>
                </a:solidFill>
                <a:latin typeface="Helvetica" panose="020B0604020202020204" pitchFamily="34" charset="0"/>
                <a:cs typeface="Helvetica" panose="020B0604020202020204" pitchFamily="34" charset="0"/>
              </a:rPr>
              <a:t>THE RIGHT COACH</a:t>
            </a:r>
            <a:endParaRPr lang="en-US" sz="2729" spc="-18" dirty="0">
              <a:solidFill>
                <a:srgbClr val="F6D923"/>
              </a:solidFill>
              <a:latin typeface="Helvetica" panose="020B0604020202020204" pitchFamily="34" charset="0"/>
              <a:cs typeface="Helvetica" panose="020B0604020202020204" pitchFamily="34" charset="0"/>
            </a:endParaRPr>
          </a:p>
          <a:p>
            <a:pPr algn="ctr"/>
            <a:endParaRPr lang="en-US" sz="2729" spc="-18" dirty="0">
              <a:solidFill>
                <a:srgbClr val="F6D923"/>
              </a:solidFill>
              <a:latin typeface="Helvetica" panose="020B0604020202020204" pitchFamily="34" charset="0"/>
              <a:cs typeface="Helvetica" panose="020B0604020202020204" pitchFamily="34" charset="0"/>
            </a:endParaRPr>
          </a:p>
          <a:p>
            <a:pPr marL="5776" marR="2310" indent="6354" algn="ctr">
              <a:lnSpc>
                <a:spcPct val="111000"/>
              </a:lnSpc>
              <a:tabLst>
                <a:tab pos="676365" algn="l"/>
                <a:tab pos="1093967" algn="l"/>
              </a:tabLst>
            </a:pPr>
            <a:r>
              <a:rPr lang="en-US" spc="-23" dirty="0">
                <a:solidFill>
                  <a:srgbClr val="FFFFFF"/>
                </a:solidFill>
                <a:latin typeface="Helvetica" panose="020B0604020202020204" pitchFamily="34" charset="0"/>
                <a:cs typeface="Helvetica" panose="020B0604020202020204" pitchFamily="34" charset="0"/>
              </a:rPr>
              <a:t>MAKES ALL THE DIFFERENCE</a:t>
            </a:r>
            <a:endParaRPr lang="en-US" dirty="0">
              <a:latin typeface="Helvetica" panose="020B0604020202020204" pitchFamily="34" charset="0"/>
              <a:cs typeface="Helvetica" panose="020B0604020202020204" pitchFamily="34" charset="0"/>
            </a:endParaRPr>
          </a:p>
          <a:p>
            <a:pPr algn="ctr"/>
            <a:endParaRPr lang="en-US" dirty="0"/>
          </a:p>
        </p:txBody>
      </p:sp>
      <p:pic>
        <p:nvPicPr>
          <p:cNvPr id="10" name="Picture Placeholder 9"/>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l="15310" r="15310"/>
          <a:stretch>
            <a:fillRect/>
          </a:stretch>
        </p:blipFill>
        <p:spPr/>
      </p:pic>
    </p:spTree>
    <p:extLst>
      <p:ext uri="{BB962C8B-B14F-4D97-AF65-F5344CB8AC3E}">
        <p14:creationId xmlns:p14="http://schemas.microsoft.com/office/powerpoint/2010/main" val="1388543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algn="ctr"/>
            <a:r>
              <a:rPr lang="en-US" sz="2729" spc="-255" dirty="0">
                <a:solidFill>
                  <a:srgbClr val="F6D923"/>
                </a:solidFill>
                <a:latin typeface="Helvetica" panose="020B0604020202020204" pitchFamily="34" charset="0"/>
                <a:cs typeface="Helvetica" panose="020B0604020202020204" pitchFamily="34" charset="0"/>
              </a:rPr>
              <a:t>THE RIGHT PREP</a:t>
            </a:r>
            <a:endParaRPr lang="en-US" sz="2729" spc="-18" dirty="0">
              <a:solidFill>
                <a:srgbClr val="F6D923"/>
              </a:solidFill>
              <a:latin typeface="Helvetica" panose="020B0604020202020204" pitchFamily="34" charset="0"/>
              <a:cs typeface="Helvetica" panose="020B0604020202020204" pitchFamily="34" charset="0"/>
            </a:endParaRPr>
          </a:p>
          <a:p>
            <a:pPr algn="ctr"/>
            <a:endParaRPr lang="en-US" sz="2729" spc="-18" dirty="0">
              <a:solidFill>
                <a:srgbClr val="F6D923"/>
              </a:solidFill>
              <a:latin typeface="Helvetica" panose="020B0604020202020204" pitchFamily="34" charset="0"/>
              <a:cs typeface="Helvetica" panose="020B0604020202020204" pitchFamily="34" charset="0"/>
            </a:endParaRPr>
          </a:p>
          <a:p>
            <a:pPr marL="5776" marR="2310" indent="6354" algn="ctr">
              <a:lnSpc>
                <a:spcPct val="111000"/>
              </a:lnSpc>
              <a:tabLst>
                <a:tab pos="676365" algn="l"/>
                <a:tab pos="1093967" algn="l"/>
              </a:tabLst>
            </a:pPr>
            <a:r>
              <a:rPr lang="en-US" spc="-23" dirty="0">
                <a:solidFill>
                  <a:srgbClr val="FFFFFF"/>
                </a:solidFill>
                <a:latin typeface="Helvetica" panose="020B0604020202020204" pitchFamily="34" charset="0"/>
                <a:cs typeface="Helvetica" panose="020B0604020202020204" pitchFamily="34" charset="0"/>
              </a:rPr>
              <a:t>MAKES ALL THE DIFFERENCE</a:t>
            </a:r>
            <a:endParaRPr lang="en-US" dirty="0">
              <a:latin typeface="Helvetica" panose="020B0604020202020204" pitchFamily="34" charset="0"/>
              <a:cs typeface="Helvetica" panose="020B0604020202020204" pitchFamily="34" charset="0"/>
            </a:endParaRPr>
          </a:p>
          <a:p>
            <a:pPr algn="ctr"/>
            <a:endParaRPr lang="en-US" dirty="0"/>
          </a:p>
        </p:txBody>
      </p:sp>
      <p:pic>
        <p:nvPicPr>
          <p:cNvPr id="10" name="Picture Placeholder 9"/>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l="15310" r="15310"/>
          <a:stretch>
            <a:fillRect/>
          </a:stretch>
        </p:blipFill>
        <p:spPr/>
      </p:pic>
    </p:spTree>
    <p:extLst>
      <p:ext uri="{BB962C8B-B14F-4D97-AF65-F5344CB8AC3E}">
        <p14:creationId xmlns:p14="http://schemas.microsoft.com/office/powerpoint/2010/main" val="176128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57301" y="5404"/>
            <a:ext cx="5155835" cy="646331"/>
          </a:xfrm>
          <a:prstGeom prst="rect">
            <a:avLst/>
          </a:prstGeom>
          <a:noFill/>
        </p:spPr>
        <p:txBody>
          <a:bodyPr wrap="none" rtlCol="0">
            <a:spAutoFit/>
          </a:bodyPr>
          <a:lstStyle/>
          <a:p>
            <a:pPr defTabSz="342900" fontAlgn="base">
              <a:spcBef>
                <a:spcPct val="0"/>
              </a:spcBef>
              <a:spcAft>
                <a:spcPct val="0"/>
              </a:spcAft>
            </a:pPr>
            <a:r>
              <a:rPr lang="en-US" sz="3600" dirty="0">
                <a:solidFill>
                  <a:prstClr val="white"/>
                </a:solidFill>
                <a:latin typeface="Calibri Light" panose="020F0302020204030204"/>
                <a:ea typeface="ＭＳ Ｐゴシック" charset="-128"/>
              </a:rPr>
              <a:t>Princeton Review Methods</a:t>
            </a:r>
          </a:p>
        </p:txBody>
      </p:sp>
      <p:sp>
        <p:nvSpPr>
          <p:cNvPr id="5" name="Rectangle 3"/>
          <p:cNvSpPr>
            <a:spLocks/>
          </p:cNvSpPr>
          <p:nvPr/>
        </p:nvSpPr>
        <p:spPr bwMode="auto">
          <a:xfrm>
            <a:off x="1600200" y="1371600"/>
            <a:ext cx="2647950" cy="942975"/>
          </a:xfrm>
          <a:prstGeom prst="rect">
            <a:avLst/>
          </a:prstGeom>
          <a:noFill/>
          <a:ln w="12700">
            <a:noFill/>
            <a:miter lim="800000"/>
            <a:headEnd/>
            <a:tailEnd/>
          </a:ln>
        </p:spPr>
        <p:txBody>
          <a:bodyPr lIns="0" tIns="0" rIns="30479" bIns="0"/>
          <a:lstStyle/>
          <a:p>
            <a:pPr marL="29766" defTabSz="342900" fontAlgn="base">
              <a:spcBef>
                <a:spcPct val="0"/>
              </a:spcBef>
              <a:spcAft>
                <a:spcPct val="0"/>
              </a:spcAft>
            </a:pPr>
            <a:r>
              <a:rPr lang="en-US" sz="150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If Claire is C years old and is 6 years younger than Alan, </a:t>
            </a:r>
          </a:p>
          <a:p>
            <a:pPr marL="29766" defTabSz="342900" fontAlgn="base">
              <a:spcBef>
                <a:spcPct val="0"/>
              </a:spcBef>
              <a:spcAft>
                <a:spcPct val="0"/>
              </a:spcAft>
            </a:pPr>
            <a:r>
              <a:rPr lang="en-US" sz="150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in terms of C, how old will Alan be in 3 years?</a:t>
            </a:r>
          </a:p>
        </p:txBody>
      </p:sp>
      <p:sp>
        <p:nvSpPr>
          <p:cNvPr id="6" name="Rectangle 4"/>
          <p:cNvSpPr>
            <a:spLocks/>
          </p:cNvSpPr>
          <p:nvPr/>
        </p:nvSpPr>
        <p:spPr bwMode="auto">
          <a:xfrm>
            <a:off x="1771651" y="2457450"/>
            <a:ext cx="679672" cy="1269578"/>
          </a:xfrm>
          <a:prstGeom prst="rect">
            <a:avLst/>
          </a:prstGeom>
          <a:noFill/>
          <a:ln w="12700">
            <a:noFill/>
            <a:miter lim="800000"/>
            <a:headEnd/>
            <a:tailEnd/>
          </a:ln>
        </p:spPr>
        <p:txBody>
          <a:bodyPr wrap="none" lIns="0" tIns="0" rIns="30479" bIns="0">
            <a:spAutoFit/>
          </a:bodyPr>
          <a:lstStyle/>
          <a:p>
            <a:pPr marL="286941" indent="-257175" defTabSz="342900" fontAlgn="base">
              <a:spcBef>
                <a:spcPts val="863"/>
              </a:spcBef>
              <a:spcAft>
                <a:spcPct val="0"/>
              </a:spcAft>
              <a:buFontTx/>
              <a:buAutoNum type="alphaUcPeriod"/>
            </a:pPr>
            <a:r>
              <a:rPr lang="en-US" sz="150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C-6</a:t>
            </a:r>
          </a:p>
          <a:p>
            <a:pPr marL="286941" indent="-257175" defTabSz="342900" fontAlgn="base">
              <a:spcBef>
                <a:spcPts val="863"/>
              </a:spcBef>
              <a:spcAft>
                <a:spcPct val="0"/>
              </a:spcAft>
              <a:buFontTx/>
              <a:buAutoNum type="alphaUcPeriod"/>
            </a:pPr>
            <a:r>
              <a:rPr lang="en-US" sz="150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C-3</a:t>
            </a:r>
          </a:p>
          <a:p>
            <a:pPr marL="286941" indent="-257175" defTabSz="342900" fontAlgn="base">
              <a:spcBef>
                <a:spcPts val="863"/>
              </a:spcBef>
              <a:spcAft>
                <a:spcPct val="0"/>
              </a:spcAft>
              <a:buFontTx/>
              <a:buAutoNum type="alphaUcPeriod"/>
            </a:pPr>
            <a:r>
              <a:rPr lang="en-US" sz="150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C+3</a:t>
            </a:r>
          </a:p>
          <a:p>
            <a:pPr marL="286941" indent="-257175" defTabSz="342900" fontAlgn="base">
              <a:spcBef>
                <a:spcPts val="863"/>
              </a:spcBef>
              <a:spcAft>
                <a:spcPct val="0"/>
              </a:spcAft>
              <a:buFontTx/>
              <a:buAutoNum type="alphaUcPeriod"/>
            </a:pPr>
            <a:r>
              <a:rPr lang="en-US" sz="150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C+9</a:t>
            </a:r>
          </a:p>
        </p:txBody>
      </p:sp>
      <p:sp>
        <p:nvSpPr>
          <p:cNvPr id="7" name="Line 5"/>
          <p:cNvSpPr>
            <a:spLocks noChangeShapeType="1"/>
          </p:cNvSpPr>
          <p:nvPr/>
        </p:nvSpPr>
        <p:spPr bwMode="auto">
          <a:xfrm>
            <a:off x="1600200" y="1941911"/>
            <a:ext cx="1200150" cy="1190"/>
          </a:xfrm>
          <a:prstGeom prst="line">
            <a:avLst/>
          </a:prstGeom>
          <a:noFill/>
          <a:ln w="38100">
            <a:solidFill>
              <a:srgbClr val="FF0000"/>
            </a:solidFill>
            <a:round/>
            <a:headEnd/>
            <a:tailEn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8" name="Line 6"/>
          <p:cNvSpPr>
            <a:spLocks noChangeShapeType="1"/>
          </p:cNvSpPr>
          <p:nvPr/>
        </p:nvSpPr>
        <p:spPr bwMode="auto">
          <a:xfrm rot="10800000" flipH="1">
            <a:off x="2529841" y="1398987"/>
            <a:ext cx="57150" cy="171450"/>
          </a:xfrm>
          <a:prstGeom prst="line">
            <a:avLst/>
          </a:prstGeom>
          <a:noFill/>
          <a:ln w="38100">
            <a:solidFill>
              <a:srgbClr val="FF0000"/>
            </a:solidFill>
            <a:round/>
            <a:headEnd/>
            <a:tailEn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9" name="Rectangle 7"/>
          <p:cNvSpPr>
            <a:spLocks/>
          </p:cNvSpPr>
          <p:nvPr/>
        </p:nvSpPr>
        <p:spPr bwMode="auto">
          <a:xfrm>
            <a:off x="2571751" y="1143000"/>
            <a:ext cx="352425" cy="266700"/>
          </a:xfrm>
          <a:prstGeom prst="rect">
            <a:avLst/>
          </a:prstGeom>
          <a:noFill/>
          <a:ln w="12700">
            <a:noFill/>
            <a:miter lim="800000"/>
            <a:headEnd/>
            <a:tailEnd/>
          </a:ln>
        </p:spPr>
        <p:txBody>
          <a:bodyPr lIns="0" tIns="0" rIns="30479" bIns="0"/>
          <a:lstStyle/>
          <a:p>
            <a:pPr marL="29766" defTabSz="342900" fontAlgn="base">
              <a:spcBef>
                <a:spcPts val="788"/>
              </a:spcBef>
              <a:spcAft>
                <a:spcPct val="0"/>
              </a:spcAft>
            </a:pPr>
            <a:r>
              <a:rPr lang="en-US" sz="135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10</a:t>
            </a:r>
          </a:p>
        </p:txBody>
      </p:sp>
      <p:sp>
        <p:nvSpPr>
          <p:cNvPr id="10" name="Line 8"/>
          <p:cNvSpPr>
            <a:spLocks noChangeShapeType="1"/>
          </p:cNvSpPr>
          <p:nvPr/>
        </p:nvSpPr>
        <p:spPr bwMode="auto">
          <a:xfrm>
            <a:off x="3829050" y="1714500"/>
            <a:ext cx="285750" cy="1191"/>
          </a:xfrm>
          <a:prstGeom prst="line">
            <a:avLst/>
          </a:prstGeom>
          <a:noFill/>
          <a:ln w="9525">
            <a:solidFill>
              <a:schemeClr val="tx1"/>
            </a:solidFill>
            <a:round/>
            <a:headEnd/>
            <a:tailEnd type="triangle" w="med" len="me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14" name="Rectangle 9"/>
          <p:cNvSpPr>
            <a:spLocks/>
          </p:cNvSpPr>
          <p:nvPr/>
        </p:nvSpPr>
        <p:spPr bwMode="auto">
          <a:xfrm>
            <a:off x="4229100" y="1592580"/>
            <a:ext cx="466725" cy="266700"/>
          </a:xfrm>
          <a:prstGeom prst="rect">
            <a:avLst/>
          </a:prstGeom>
          <a:noFill/>
          <a:ln w="12700">
            <a:noFill/>
            <a:miter lim="800000"/>
            <a:headEnd/>
            <a:tailEnd/>
          </a:ln>
        </p:spPr>
        <p:txBody>
          <a:bodyPr lIns="0" tIns="0" rIns="30479" bIns="0"/>
          <a:lstStyle/>
          <a:p>
            <a:pPr marL="29766" defTabSz="342900" fontAlgn="base">
              <a:spcBef>
                <a:spcPts val="788"/>
              </a:spcBef>
              <a:spcAft>
                <a:spcPct val="0"/>
              </a:spcAft>
            </a:pPr>
            <a:r>
              <a:rPr lang="en-US" sz="180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16</a:t>
            </a:r>
          </a:p>
        </p:txBody>
      </p:sp>
      <p:sp>
        <p:nvSpPr>
          <p:cNvPr id="15" name="Rectangle 10"/>
          <p:cNvSpPr>
            <a:spLocks/>
          </p:cNvSpPr>
          <p:nvPr/>
        </p:nvSpPr>
        <p:spPr bwMode="auto">
          <a:xfrm>
            <a:off x="3314700" y="2114550"/>
            <a:ext cx="1828800" cy="266700"/>
          </a:xfrm>
          <a:prstGeom prst="rect">
            <a:avLst/>
          </a:prstGeom>
          <a:noFill/>
          <a:ln w="12700">
            <a:noFill/>
            <a:miter lim="800000"/>
            <a:headEnd/>
            <a:tailEnd/>
          </a:ln>
        </p:spPr>
        <p:txBody>
          <a:bodyPr lIns="0" tIns="0" rIns="30479" bIns="0"/>
          <a:lstStyle/>
          <a:p>
            <a:pPr marL="29766" defTabSz="342900" fontAlgn="base">
              <a:spcBef>
                <a:spcPts val="788"/>
              </a:spcBef>
              <a:spcAft>
                <a:spcPct val="0"/>
              </a:spcAft>
            </a:pPr>
            <a:r>
              <a:rPr lang="en-US" sz="160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19 </a:t>
            </a:r>
            <a:r>
              <a:rPr lang="en-US" sz="135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    </a:t>
            </a:r>
            <a:r>
              <a:rPr lang="en-US" sz="1350" dirty="0">
                <a:solidFill>
                  <a:srgbClr val="CC0000"/>
                </a:solidFill>
                <a:latin typeface="Times New Roman" panose="02020603050405020304" pitchFamily="18" charset="0"/>
                <a:ea typeface="ＭＳ Ｐゴシック" charset="-128"/>
                <a:cs typeface="Times New Roman" panose="02020603050405020304" pitchFamily="18" charset="0"/>
                <a:sym typeface="Arial" charset="0"/>
              </a:rPr>
              <a:t>Target Answer</a:t>
            </a:r>
          </a:p>
        </p:txBody>
      </p:sp>
      <p:sp>
        <p:nvSpPr>
          <p:cNvPr id="16" name="Oval 11"/>
          <p:cNvSpPr>
            <a:spLocks/>
          </p:cNvSpPr>
          <p:nvPr/>
        </p:nvSpPr>
        <p:spPr bwMode="auto">
          <a:xfrm>
            <a:off x="3200400" y="2038350"/>
            <a:ext cx="457200" cy="381000"/>
          </a:xfrm>
          <a:prstGeom prst="ellipse">
            <a:avLst/>
          </a:prstGeom>
          <a:noFill/>
          <a:ln w="19050">
            <a:solidFill>
              <a:schemeClr val="tx1"/>
            </a:solidFill>
            <a:round/>
            <a:headEnd/>
            <a:tailEn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17" name="Rectangle 12"/>
          <p:cNvSpPr>
            <a:spLocks/>
          </p:cNvSpPr>
          <p:nvPr/>
        </p:nvSpPr>
        <p:spPr bwMode="auto">
          <a:xfrm>
            <a:off x="2457451" y="2486025"/>
            <a:ext cx="180975" cy="1571625"/>
          </a:xfrm>
          <a:prstGeom prst="rect">
            <a:avLst/>
          </a:prstGeom>
          <a:noFill/>
          <a:ln w="12700">
            <a:noFill/>
            <a:miter lim="800000"/>
            <a:headEnd/>
            <a:tailEnd/>
          </a:ln>
        </p:spPr>
        <p:txBody>
          <a:bodyPr lIns="0" tIns="0" rIns="30479" bIns="0"/>
          <a:lstStyle/>
          <a:p>
            <a:pPr marL="29766" defTabSz="342900" fontAlgn="base">
              <a:spcBef>
                <a:spcPts val="788"/>
              </a:spcBef>
              <a:spcAft>
                <a:spcPct val="0"/>
              </a:spcAft>
            </a:pPr>
            <a:r>
              <a:rPr lang="en-US" sz="135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a:t>
            </a:r>
          </a:p>
          <a:p>
            <a:pPr marL="29766" defTabSz="342900" fontAlgn="base">
              <a:spcBef>
                <a:spcPts val="788"/>
              </a:spcBef>
              <a:spcAft>
                <a:spcPct val="0"/>
              </a:spcAft>
            </a:pPr>
            <a:r>
              <a:rPr lang="en-US" sz="135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a:t>
            </a:r>
          </a:p>
          <a:p>
            <a:pPr marL="29766" defTabSz="342900" fontAlgn="base">
              <a:spcBef>
                <a:spcPts val="788"/>
              </a:spcBef>
              <a:spcAft>
                <a:spcPct val="0"/>
              </a:spcAft>
            </a:pPr>
            <a:r>
              <a:rPr lang="en-US" sz="135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a:t>
            </a:r>
          </a:p>
          <a:p>
            <a:pPr marL="29766" defTabSz="342900" fontAlgn="base">
              <a:lnSpc>
                <a:spcPct val="155000"/>
              </a:lnSpc>
              <a:spcBef>
                <a:spcPts val="788"/>
              </a:spcBef>
              <a:spcAft>
                <a:spcPct val="0"/>
              </a:spcAft>
            </a:pPr>
            <a:r>
              <a:rPr lang="en-US" sz="135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a:t>
            </a:r>
          </a:p>
        </p:txBody>
      </p:sp>
      <p:sp>
        <p:nvSpPr>
          <p:cNvPr id="18" name="Line 13"/>
          <p:cNvSpPr>
            <a:spLocks noChangeShapeType="1"/>
          </p:cNvSpPr>
          <p:nvPr/>
        </p:nvSpPr>
        <p:spPr bwMode="auto">
          <a:xfrm rot="10800000" flipH="1">
            <a:off x="2100498" y="2493643"/>
            <a:ext cx="57150" cy="171450"/>
          </a:xfrm>
          <a:prstGeom prst="line">
            <a:avLst/>
          </a:prstGeom>
          <a:noFill/>
          <a:ln w="38100">
            <a:solidFill>
              <a:srgbClr val="FF0000"/>
            </a:solidFill>
            <a:round/>
            <a:headEnd/>
            <a:tailEn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19" name="Line 14"/>
          <p:cNvSpPr>
            <a:spLocks noChangeShapeType="1"/>
          </p:cNvSpPr>
          <p:nvPr/>
        </p:nvSpPr>
        <p:spPr bwMode="auto">
          <a:xfrm rot="10800000" flipH="1">
            <a:off x="2098358" y="2838452"/>
            <a:ext cx="57150" cy="171450"/>
          </a:xfrm>
          <a:prstGeom prst="line">
            <a:avLst/>
          </a:prstGeom>
          <a:noFill/>
          <a:ln w="38100">
            <a:solidFill>
              <a:srgbClr val="FF0000"/>
            </a:solidFill>
            <a:round/>
            <a:headEnd/>
            <a:tailEn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20" name="Line 15"/>
          <p:cNvSpPr>
            <a:spLocks noChangeShapeType="1"/>
          </p:cNvSpPr>
          <p:nvPr/>
        </p:nvSpPr>
        <p:spPr bwMode="auto">
          <a:xfrm rot="10800000" flipH="1">
            <a:off x="2106518" y="3186112"/>
            <a:ext cx="57150" cy="171450"/>
          </a:xfrm>
          <a:prstGeom prst="line">
            <a:avLst/>
          </a:prstGeom>
          <a:noFill/>
          <a:ln w="38100">
            <a:solidFill>
              <a:srgbClr val="FF0000"/>
            </a:solidFill>
            <a:round/>
            <a:headEnd/>
            <a:tailEn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21" name="Line 16"/>
          <p:cNvSpPr>
            <a:spLocks noChangeShapeType="1"/>
          </p:cNvSpPr>
          <p:nvPr/>
        </p:nvSpPr>
        <p:spPr bwMode="auto">
          <a:xfrm rot="10800000" flipH="1">
            <a:off x="2098358" y="3522876"/>
            <a:ext cx="57150" cy="171450"/>
          </a:xfrm>
          <a:prstGeom prst="line">
            <a:avLst/>
          </a:prstGeom>
          <a:noFill/>
          <a:ln w="38100">
            <a:solidFill>
              <a:srgbClr val="FF0000"/>
            </a:solidFill>
            <a:round/>
            <a:headEnd/>
            <a:tailEn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23" name="Rectangle 18"/>
          <p:cNvSpPr>
            <a:spLocks/>
          </p:cNvSpPr>
          <p:nvPr/>
        </p:nvSpPr>
        <p:spPr bwMode="auto">
          <a:xfrm>
            <a:off x="1943101" y="2228850"/>
            <a:ext cx="581025" cy="266700"/>
          </a:xfrm>
          <a:prstGeom prst="rect">
            <a:avLst/>
          </a:prstGeom>
          <a:noFill/>
          <a:ln w="12700">
            <a:noFill/>
            <a:miter lim="800000"/>
            <a:headEnd/>
            <a:tailEnd/>
          </a:ln>
        </p:spPr>
        <p:txBody>
          <a:bodyPr lIns="0" tIns="0" rIns="30479" bIns="0"/>
          <a:lstStyle/>
          <a:p>
            <a:pPr marL="29766" defTabSz="342900" fontAlgn="base">
              <a:spcBef>
                <a:spcPts val="788"/>
              </a:spcBef>
              <a:spcAft>
                <a:spcPct val="0"/>
              </a:spcAft>
            </a:pPr>
            <a:r>
              <a:rPr lang="en-US" sz="135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10</a:t>
            </a:r>
          </a:p>
        </p:txBody>
      </p:sp>
      <p:sp>
        <p:nvSpPr>
          <p:cNvPr id="24" name="Line 19"/>
          <p:cNvSpPr>
            <a:spLocks noChangeShapeType="1"/>
          </p:cNvSpPr>
          <p:nvPr/>
        </p:nvSpPr>
        <p:spPr bwMode="auto">
          <a:xfrm>
            <a:off x="2228851" y="2286000"/>
            <a:ext cx="1191" cy="171450"/>
          </a:xfrm>
          <a:prstGeom prst="line">
            <a:avLst/>
          </a:prstGeom>
          <a:noFill/>
          <a:ln w="9525">
            <a:solidFill>
              <a:schemeClr val="tx1"/>
            </a:solidFill>
            <a:round/>
            <a:headEnd/>
            <a:tailEnd type="triangle" w="med" len="me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25" name="Rectangle 20"/>
          <p:cNvSpPr>
            <a:spLocks/>
          </p:cNvSpPr>
          <p:nvPr/>
        </p:nvSpPr>
        <p:spPr bwMode="auto">
          <a:xfrm>
            <a:off x="2686051" y="2457450"/>
            <a:ext cx="295275" cy="266700"/>
          </a:xfrm>
          <a:prstGeom prst="rect">
            <a:avLst/>
          </a:prstGeom>
          <a:noFill/>
          <a:ln w="12700">
            <a:noFill/>
            <a:miter lim="800000"/>
            <a:headEnd/>
            <a:tailEnd/>
          </a:ln>
        </p:spPr>
        <p:txBody>
          <a:bodyPr lIns="0" tIns="0" rIns="30479" bIns="0"/>
          <a:lstStyle/>
          <a:p>
            <a:pPr marL="29766" defTabSz="342900" fontAlgn="base">
              <a:spcBef>
                <a:spcPts val="788"/>
              </a:spcBef>
              <a:spcAft>
                <a:spcPct val="0"/>
              </a:spcAft>
            </a:pPr>
            <a:r>
              <a:rPr lang="en-US" sz="135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4</a:t>
            </a:r>
          </a:p>
        </p:txBody>
      </p:sp>
      <p:sp>
        <p:nvSpPr>
          <p:cNvPr id="26" name="Line 21"/>
          <p:cNvSpPr>
            <a:spLocks noChangeShapeType="1"/>
          </p:cNvSpPr>
          <p:nvPr/>
        </p:nvSpPr>
        <p:spPr bwMode="auto">
          <a:xfrm rot="10800000" flipH="1">
            <a:off x="1820465" y="2457450"/>
            <a:ext cx="57150" cy="171450"/>
          </a:xfrm>
          <a:prstGeom prst="line">
            <a:avLst/>
          </a:prstGeom>
          <a:noFill/>
          <a:ln w="38100">
            <a:solidFill>
              <a:schemeClr val="tx1"/>
            </a:solidFill>
            <a:round/>
            <a:headEnd/>
            <a:tailEn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27" name="Line 22"/>
          <p:cNvSpPr>
            <a:spLocks noChangeShapeType="1"/>
          </p:cNvSpPr>
          <p:nvPr/>
        </p:nvSpPr>
        <p:spPr bwMode="auto">
          <a:xfrm rot="10800000" flipH="1">
            <a:off x="1828800" y="2800350"/>
            <a:ext cx="57150" cy="171450"/>
          </a:xfrm>
          <a:prstGeom prst="line">
            <a:avLst/>
          </a:prstGeom>
          <a:noFill/>
          <a:ln w="38100">
            <a:solidFill>
              <a:schemeClr val="tx1"/>
            </a:solidFill>
            <a:round/>
            <a:headEnd/>
            <a:tailEn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28" name="Line 23"/>
          <p:cNvSpPr>
            <a:spLocks noChangeShapeType="1"/>
          </p:cNvSpPr>
          <p:nvPr/>
        </p:nvSpPr>
        <p:spPr bwMode="auto">
          <a:xfrm rot="10800000" flipH="1">
            <a:off x="1828800" y="3143250"/>
            <a:ext cx="57150" cy="171450"/>
          </a:xfrm>
          <a:prstGeom prst="line">
            <a:avLst/>
          </a:prstGeom>
          <a:noFill/>
          <a:ln w="38100">
            <a:solidFill>
              <a:schemeClr val="tx1"/>
            </a:solidFill>
            <a:round/>
            <a:headEnd/>
            <a:tailEn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30" name="Oval 25"/>
          <p:cNvSpPr>
            <a:spLocks/>
          </p:cNvSpPr>
          <p:nvPr/>
        </p:nvSpPr>
        <p:spPr bwMode="auto">
          <a:xfrm>
            <a:off x="1579246" y="3476626"/>
            <a:ext cx="1418273" cy="285750"/>
          </a:xfrm>
          <a:prstGeom prst="ellipse">
            <a:avLst/>
          </a:prstGeom>
          <a:noFill/>
          <a:ln w="19050">
            <a:solidFill>
              <a:schemeClr val="tx1"/>
            </a:solidFill>
            <a:round/>
            <a:headEnd/>
            <a:tailEn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31" name="Rectangle 26"/>
          <p:cNvSpPr>
            <a:spLocks/>
          </p:cNvSpPr>
          <p:nvPr/>
        </p:nvSpPr>
        <p:spPr bwMode="auto">
          <a:xfrm>
            <a:off x="2686051" y="2800350"/>
            <a:ext cx="295275" cy="266700"/>
          </a:xfrm>
          <a:prstGeom prst="rect">
            <a:avLst/>
          </a:prstGeom>
          <a:noFill/>
          <a:ln w="12700">
            <a:noFill/>
            <a:miter lim="800000"/>
            <a:headEnd/>
            <a:tailEnd/>
          </a:ln>
        </p:spPr>
        <p:txBody>
          <a:bodyPr lIns="0" tIns="0" rIns="30479" bIns="0"/>
          <a:lstStyle/>
          <a:p>
            <a:pPr marL="29766" defTabSz="342900" fontAlgn="base">
              <a:spcBef>
                <a:spcPts val="788"/>
              </a:spcBef>
              <a:spcAft>
                <a:spcPct val="0"/>
              </a:spcAft>
            </a:pPr>
            <a:r>
              <a:rPr lang="en-US" sz="135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7</a:t>
            </a:r>
          </a:p>
        </p:txBody>
      </p:sp>
      <p:sp>
        <p:nvSpPr>
          <p:cNvPr id="32" name="Rectangle 27"/>
          <p:cNvSpPr>
            <a:spLocks/>
          </p:cNvSpPr>
          <p:nvPr/>
        </p:nvSpPr>
        <p:spPr bwMode="auto">
          <a:xfrm>
            <a:off x="2628901" y="3086100"/>
            <a:ext cx="409575" cy="266700"/>
          </a:xfrm>
          <a:prstGeom prst="rect">
            <a:avLst/>
          </a:prstGeom>
          <a:noFill/>
          <a:ln w="12700">
            <a:noFill/>
            <a:miter lim="800000"/>
            <a:headEnd/>
            <a:tailEnd/>
          </a:ln>
        </p:spPr>
        <p:txBody>
          <a:bodyPr lIns="0" tIns="0" rIns="30479" bIns="0"/>
          <a:lstStyle/>
          <a:p>
            <a:pPr marL="29766" defTabSz="342900" fontAlgn="base">
              <a:spcBef>
                <a:spcPts val="788"/>
              </a:spcBef>
              <a:spcAft>
                <a:spcPct val="0"/>
              </a:spcAft>
            </a:pPr>
            <a:r>
              <a:rPr lang="en-US" sz="1350" dirty="0">
                <a:solidFill>
                  <a:prstClr val="black"/>
                </a:solidFill>
                <a:latin typeface="Times New Roman" panose="02020603050405020304" pitchFamily="18" charset="0"/>
                <a:ea typeface="ＭＳ Ｐゴシック" charset="-128"/>
                <a:cs typeface="Times New Roman" panose="02020603050405020304" pitchFamily="18" charset="0"/>
                <a:sym typeface="Arial" charset="0"/>
              </a:rPr>
              <a:t>13</a:t>
            </a:r>
          </a:p>
        </p:txBody>
      </p:sp>
      <p:sp>
        <p:nvSpPr>
          <p:cNvPr id="34" name="Rectangle 29"/>
          <p:cNvSpPr>
            <a:spLocks/>
          </p:cNvSpPr>
          <p:nvPr/>
        </p:nvSpPr>
        <p:spPr bwMode="auto">
          <a:xfrm>
            <a:off x="2628901" y="3505200"/>
            <a:ext cx="409575" cy="266700"/>
          </a:xfrm>
          <a:prstGeom prst="rect">
            <a:avLst/>
          </a:prstGeom>
          <a:noFill/>
          <a:ln w="12700">
            <a:noFill/>
            <a:miter lim="800000"/>
            <a:headEnd/>
            <a:tailEnd/>
          </a:ln>
        </p:spPr>
        <p:txBody>
          <a:bodyPr lIns="0" tIns="0" rIns="30479" bIns="0"/>
          <a:lstStyle/>
          <a:p>
            <a:pPr marL="29766" defTabSz="342900" fontAlgn="base">
              <a:spcBef>
                <a:spcPts val="788"/>
              </a:spcBef>
              <a:spcAft>
                <a:spcPct val="0"/>
              </a:spcAft>
            </a:pPr>
            <a:r>
              <a:rPr lang="en-US" sz="1350" dirty="0">
                <a:solidFill>
                  <a:prstClr val="black"/>
                </a:solidFill>
                <a:latin typeface="Arial" charset="0"/>
                <a:ea typeface="ＭＳ Ｐゴシック" charset="-128"/>
                <a:cs typeface="Arial" charset="0"/>
                <a:sym typeface="Arial" charset="0"/>
              </a:rPr>
              <a:t>19</a:t>
            </a:r>
          </a:p>
        </p:txBody>
      </p:sp>
      <p:sp>
        <p:nvSpPr>
          <p:cNvPr id="35" name="Line 30"/>
          <p:cNvSpPr>
            <a:spLocks noChangeShapeType="1"/>
          </p:cNvSpPr>
          <p:nvPr/>
        </p:nvSpPr>
        <p:spPr bwMode="auto">
          <a:xfrm rot="10800000" flipH="1">
            <a:off x="2924176" y="2457450"/>
            <a:ext cx="561974" cy="1047750"/>
          </a:xfrm>
          <a:prstGeom prst="line">
            <a:avLst/>
          </a:prstGeom>
          <a:noFill/>
          <a:ln w="38100">
            <a:solidFill>
              <a:schemeClr val="tx1"/>
            </a:solidFill>
            <a:round/>
            <a:headEnd type="triangle" w="med" len="med"/>
            <a:tailEnd type="triangle" w="med" len="med"/>
          </a:ln>
        </p:spPr>
        <p:txBody>
          <a:bodyPr lIns="0" tIns="0" rIns="0" bIns="0"/>
          <a:lstStyle/>
          <a:p>
            <a:pPr defTabSz="342900" fontAlgn="base">
              <a:spcBef>
                <a:spcPct val="0"/>
              </a:spcBef>
              <a:spcAft>
                <a:spcPct val="0"/>
              </a:spcAft>
            </a:pPr>
            <a:endParaRPr lang="en-US" sz="1350">
              <a:solidFill>
                <a:prstClr val="black"/>
              </a:solidFill>
              <a:latin typeface="Arial" charset="0"/>
              <a:ea typeface="ＭＳ Ｐゴシック" charset="-128"/>
            </a:endParaRPr>
          </a:p>
        </p:txBody>
      </p:sp>
      <p:sp>
        <p:nvSpPr>
          <p:cNvPr id="38" name="Title 1"/>
          <p:cNvSpPr txBox="1">
            <a:spLocks/>
          </p:cNvSpPr>
          <p:nvPr/>
        </p:nvSpPr>
        <p:spPr>
          <a:xfrm>
            <a:off x="5486401" y="2814399"/>
            <a:ext cx="2971800" cy="565360"/>
          </a:xfrm>
          <a:prstGeom prst="rect">
            <a:avLst/>
          </a:prstGeom>
          <a:noFill/>
        </p:spPr>
        <p:txBody>
          <a:bodyPr vert="horz" lIns="68580" tIns="34290" rIns="68580" bIns="34290" rtlCol="0" anchor="ctr">
            <a:noAutofit/>
          </a:bodyPr>
          <a:lstStyle>
            <a:lvl1pPr algn="l" defTabSz="457200" rtl="0" eaLnBrk="1" latinLnBrk="0" hangingPunct="1">
              <a:spcBef>
                <a:spcPct val="0"/>
              </a:spcBef>
              <a:buNone/>
              <a:defRPr sz="3600" kern="1200">
                <a:solidFill>
                  <a:srgbClr val="D04834"/>
                </a:solidFill>
                <a:latin typeface="+mj-lt"/>
                <a:ea typeface="+mj-ea"/>
                <a:cs typeface="+mj-cs"/>
              </a:defRPr>
            </a:lvl1pPr>
          </a:lstStyle>
          <a:p>
            <a:r>
              <a:rPr lang="en-US" sz="2400" b="1" dirty="0">
                <a:solidFill>
                  <a:schemeClr val="tx1"/>
                </a:solidFill>
                <a:latin typeface="Helvetica" panose="020B0604020202020204" pitchFamily="34" charset="0"/>
                <a:cs typeface="Helvetica" panose="020B0604020202020204" pitchFamily="34" charset="0"/>
              </a:rPr>
              <a:t>STRATEGY: PLUGGING IN</a:t>
            </a:r>
          </a:p>
        </p:txBody>
      </p:sp>
      <p:sp>
        <p:nvSpPr>
          <p:cNvPr id="33" name="Title 6"/>
          <p:cNvSpPr txBox="1">
            <a:spLocks/>
          </p:cNvSpPr>
          <p:nvPr/>
        </p:nvSpPr>
        <p:spPr>
          <a:xfrm>
            <a:off x="152323" y="248101"/>
            <a:ext cx="3925389" cy="522439"/>
          </a:xfrm>
          <a:prstGeom prst="rect">
            <a:avLst/>
          </a:prstGeom>
        </p:spPr>
        <p:txBody>
          <a:bodyPr/>
          <a:lstStyle>
            <a:lvl1pPr>
              <a:defRPr>
                <a:latin typeface="+mj-lt"/>
                <a:ea typeface="+mj-ea"/>
                <a:cs typeface="+mj-cs"/>
              </a:defRPr>
            </a:lvl1pPr>
          </a:lstStyle>
          <a:p>
            <a:pPr algn="r" defTabSz="914400"/>
            <a:r>
              <a:rPr lang="en-US" sz="2400" b="1" kern="0" dirty="0">
                <a:solidFill>
                  <a:sysClr val="windowText" lastClr="000000"/>
                </a:solidFill>
                <a:latin typeface="Helvetica Neue"/>
              </a:rPr>
              <a:t>ACT SAMPLE PROBLEM</a:t>
            </a:r>
          </a:p>
        </p:txBody>
      </p:sp>
    </p:spTree>
    <p:custDataLst>
      <p:tags r:id="rId1"/>
    </p:custDataLst>
    <p:extLst>
      <p:ext uri="{BB962C8B-B14F-4D97-AF65-F5344CB8AC3E}">
        <p14:creationId xmlns:p14="http://schemas.microsoft.com/office/powerpoint/2010/main" val="37971474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52572036"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0" presetClass="entr" presetSubtype="152577508" fill="hold" grpId="0" nodeType="clickEffect">
                                  <p:stCondLst>
                                    <p:cond delay="0"/>
                                  </p:stCondLst>
                                  <p:childTnLst>
                                    <p:set>
                                      <p:cBhvr>
                                        <p:cTn id="19" dur="1" fill="hold">
                                          <p:stCondLst>
                                            <p:cond delay="499"/>
                                          </p:stCondLst>
                                        </p:cTn>
                                        <p:tgtEl>
                                          <p:spTgt spid="10"/>
                                        </p:tgtEl>
                                        <p:attrNameLst>
                                          <p:attrName>style.visibility</p:attrName>
                                        </p:attrNameLst>
                                      </p:cBhvr>
                                      <p:to>
                                        <p:strVal val="visible"/>
                                      </p:to>
                                    </p:set>
                                  </p:childTnLst>
                                </p:cTn>
                              </p:par>
                            </p:childTnLst>
                          </p:cTn>
                        </p:par>
                        <p:par>
                          <p:cTn id="20" fill="hold">
                            <p:stCondLst>
                              <p:cond delay="500"/>
                            </p:stCondLst>
                            <p:childTnLst>
                              <p:par>
                                <p:cTn id="21" presetID="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grpId="0" nodeType="afterEffect">
                                  <p:stCondLst>
                                    <p:cond delay="50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0" presetClass="entr" presetSubtype="152584752" fill="hold" grpId="0" nodeType="withEffect">
                                  <p:stCondLst>
                                    <p:cond delay="500"/>
                                  </p:stCondLst>
                                  <p:childTnLst>
                                    <p:set>
                                      <p:cBhvr>
                                        <p:cTn id="51" dur="1" fill="hold">
                                          <p:stCondLst>
                                            <p:cond delay="499"/>
                                          </p:stCondLst>
                                        </p:cTn>
                                        <p:tgtEl>
                                          <p:spTgt spid="18"/>
                                        </p:tgtEl>
                                        <p:attrNameLst>
                                          <p:attrName>style.visibility</p:attrName>
                                        </p:attrNameLst>
                                      </p:cBhvr>
                                      <p:to>
                                        <p:strVal val="visible"/>
                                      </p:to>
                                    </p:set>
                                  </p:childTnLst>
                                </p:cTn>
                              </p:par>
                              <p:par>
                                <p:cTn id="52" presetID="0" presetClass="entr" presetSubtype="152584888" fill="hold" grpId="0" nodeType="withEffect">
                                  <p:stCondLst>
                                    <p:cond delay="500"/>
                                  </p:stCondLst>
                                  <p:childTnLst>
                                    <p:set>
                                      <p:cBhvr>
                                        <p:cTn id="53" dur="1" fill="hold">
                                          <p:stCondLst>
                                            <p:cond delay="499"/>
                                          </p:stCondLst>
                                        </p:cTn>
                                        <p:tgtEl>
                                          <p:spTgt spid="19"/>
                                        </p:tgtEl>
                                        <p:attrNameLst>
                                          <p:attrName>style.visibility</p:attrName>
                                        </p:attrNameLst>
                                      </p:cBhvr>
                                      <p:to>
                                        <p:strVal val="visible"/>
                                      </p:to>
                                    </p:set>
                                  </p:childTnLst>
                                </p:cTn>
                              </p:par>
                              <p:par>
                                <p:cTn id="54" presetID="0" presetClass="entr" presetSubtype="152584948" fill="hold" grpId="0" nodeType="withEffect">
                                  <p:stCondLst>
                                    <p:cond delay="500"/>
                                  </p:stCondLst>
                                  <p:childTnLst>
                                    <p:set>
                                      <p:cBhvr>
                                        <p:cTn id="55" dur="1" fill="hold">
                                          <p:stCondLst>
                                            <p:cond delay="499"/>
                                          </p:stCondLst>
                                        </p:cTn>
                                        <p:tgtEl>
                                          <p:spTgt spid="20"/>
                                        </p:tgtEl>
                                        <p:attrNameLst>
                                          <p:attrName>style.visibility</p:attrName>
                                        </p:attrNameLst>
                                      </p:cBhvr>
                                      <p:to>
                                        <p:strVal val="visible"/>
                                      </p:to>
                                    </p:set>
                                  </p:childTnLst>
                                </p:cTn>
                              </p:par>
                              <p:par>
                                <p:cTn id="56" presetID="0" presetClass="entr" presetSubtype="152600004" fill="hold" grpId="0" nodeType="withEffect">
                                  <p:stCondLst>
                                    <p:cond delay="500"/>
                                  </p:stCondLst>
                                  <p:childTnLst>
                                    <p:set>
                                      <p:cBhvr>
                                        <p:cTn id="57" dur="1" fill="hold">
                                          <p:stCondLst>
                                            <p:cond delay="499"/>
                                          </p:stCondLst>
                                        </p:cTn>
                                        <p:tgtEl>
                                          <p:spTgt spid="21"/>
                                        </p:tgtEl>
                                        <p:attrNameLst>
                                          <p:attrName>style.visibility</p:attrName>
                                        </p:attrNameLst>
                                      </p:cBhvr>
                                      <p:to>
                                        <p:strVal val="visible"/>
                                      </p:to>
                                    </p:set>
                                  </p:childTnLst>
                                </p:cTn>
                              </p:par>
                              <p:par>
                                <p:cTn id="58" presetID="22" presetClass="entr" presetSubtype="4" fill="hold" grpId="0" nodeType="withEffect">
                                  <p:stCondLst>
                                    <p:cond delay="50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2" presetClass="entr" presetSubtype="4"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2" presetClass="entr" presetSubtype="4"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down)">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ppt_x"/>
                                          </p:val>
                                        </p:tav>
                                        <p:tav tm="100000">
                                          <p:val>
                                            <p:strVal val="#ppt_x"/>
                                          </p:val>
                                        </p:tav>
                                      </p:tavLst>
                                    </p:anim>
                                    <p:anim calcmode="lin" valueType="num">
                                      <p:cBhvr additive="base">
                                        <p:cTn id="86" dur="500" fill="hold"/>
                                        <p:tgtEl>
                                          <p:spTgt spid="32"/>
                                        </p:tgtEl>
                                        <p:attrNameLst>
                                          <p:attrName>ppt_y</p:attrName>
                                        </p:attrNameLst>
                                      </p:cBhvr>
                                      <p:tavLst>
                                        <p:tav tm="0">
                                          <p:val>
                                            <p:strVal val="1+#ppt_h/2"/>
                                          </p:val>
                                        </p:tav>
                                        <p:tav tm="100000">
                                          <p:val>
                                            <p:strVal val="#ppt_y"/>
                                          </p:val>
                                        </p:tav>
                                      </p:tavLst>
                                    </p:anim>
                                  </p:childTnLst>
                                </p:cTn>
                              </p:par>
                            </p:childTnLst>
                          </p:cTn>
                        </p:par>
                        <p:par>
                          <p:cTn id="87" fill="hold">
                            <p:stCondLst>
                              <p:cond delay="500"/>
                            </p:stCondLst>
                            <p:childTnLst>
                              <p:par>
                                <p:cTn id="88" presetID="22" presetClass="entr" presetSubtype="4"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down)">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childTnLst>
                          </p:cTn>
                        </p:par>
                        <p:par>
                          <p:cTn id="97" fill="hold">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down)">
                                      <p:cBhvr>
                                        <p:cTn id="100" dur="500"/>
                                        <p:tgtEl>
                                          <p:spTgt spid="35"/>
                                        </p:tgtEl>
                                      </p:cBhvr>
                                    </p:animEffect>
                                  </p:childTnLst>
                                </p:cTn>
                              </p:par>
                            </p:childTnLst>
                          </p:cTn>
                        </p:par>
                        <p:par>
                          <p:cTn id="101" fill="hold">
                            <p:stCondLst>
                              <p:cond delay="1000"/>
                            </p:stCondLst>
                            <p:childTnLst>
                              <p:par>
                                <p:cTn id="102" presetID="22" presetClass="entr" presetSubtype="4"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down)">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utoUpdateAnimBg="0"/>
      <p:bldP spid="10" grpId="0" animBg="1"/>
      <p:bldP spid="14" grpId="0" autoUpdateAnimBg="0"/>
      <p:bldP spid="15" grpId="0" autoUpdateAnimBg="0"/>
      <p:bldP spid="16" grpId="0" animBg="1"/>
      <p:bldP spid="17" grpId="0" autoUpdateAnimBg="0"/>
      <p:bldP spid="18" grpId="0" animBg="1"/>
      <p:bldP spid="19" grpId="0" animBg="1"/>
      <p:bldP spid="20" grpId="0" animBg="1"/>
      <p:bldP spid="21" grpId="0" animBg="1"/>
      <p:bldP spid="23" grpId="0" autoUpdateAnimBg="0"/>
      <p:bldP spid="24" grpId="0" animBg="1"/>
      <p:bldP spid="25" grpId="0" autoUpdateAnimBg="0"/>
      <p:bldP spid="26" grpId="0" animBg="1"/>
      <p:bldP spid="27" grpId="0" animBg="1"/>
      <p:bldP spid="28" grpId="0" animBg="1"/>
      <p:bldP spid="30" grpId="0" animBg="1"/>
      <p:bldP spid="31" grpId="0" autoUpdateAnimBg="0"/>
      <p:bldP spid="32" grpId="0" autoUpdateAnimBg="0"/>
      <p:bldP spid="34" grpId="0" autoUpdateAnimBg="0"/>
      <p:bldP spid="35"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889085" y="3722046"/>
            <a:ext cx="968044" cy="176043"/>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
        <p:nvSpPr>
          <p:cNvPr id="55" name="Oval 54"/>
          <p:cNvSpPr/>
          <p:nvPr/>
        </p:nvSpPr>
        <p:spPr>
          <a:xfrm>
            <a:off x="2794011" y="3414713"/>
            <a:ext cx="106352" cy="112562"/>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56" name="Rectangle 55"/>
          <p:cNvSpPr/>
          <p:nvPr/>
        </p:nvSpPr>
        <p:spPr>
          <a:xfrm>
            <a:off x="2500380" y="2980384"/>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August</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SAT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sp>
        <p:nvSpPr>
          <p:cNvPr id="95" name="Rectangle 94"/>
          <p:cNvSpPr/>
          <p:nvPr/>
        </p:nvSpPr>
        <p:spPr>
          <a:xfrm>
            <a:off x="447524" y="3221025"/>
            <a:ext cx="920998" cy="781159"/>
          </a:xfrm>
          <a:prstGeom prst="rect">
            <a:avLst/>
          </a:prstGeom>
        </p:spPr>
        <p:txBody>
          <a:bodyPr wrap="square">
            <a:normAutofit/>
          </a:bodyPr>
          <a:lstStyle/>
          <a:p>
            <a:pPr algn="ctr">
              <a:defRPr/>
            </a:pPr>
            <a:r>
              <a:rPr lang="en-US" sz="2850" b="1" kern="0" dirty="0">
                <a:solidFill>
                  <a:prstClr val="black"/>
                </a:solidFill>
                <a:latin typeface="Helvetica" panose="020B0604020202020204" pitchFamily="34" charset="0"/>
                <a:ea typeface="ＭＳ Ｐゴシック" pitchFamily="34" charset="-128"/>
                <a:cs typeface="Helvetica" panose="020B0604020202020204" pitchFamily="34" charset="0"/>
              </a:rPr>
              <a:t>SAT </a:t>
            </a:r>
            <a:r>
              <a:rPr lang="en-US" sz="1200" b="1" kern="0" dirty="0">
                <a:solidFill>
                  <a:prstClr val="black"/>
                </a:solidFill>
                <a:latin typeface="Helvetica" panose="020B0604020202020204" pitchFamily="34" charset="0"/>
                <a:ea typeface="ＭＳ Ｐゴシック" pitchFamily="34" charset="-128"/>
                <a:cs typeface="Helvetica" panose="020B0604020202020204" pitchFamily="34" charset="0"/>
              </a:rPr>
              <a:t>focus</a:t>
            </a:r>
            <a:endParaRPr lang="en-US" sz="1200" kern="0" dirty="0">
              <a:solidFill>
                <a:prstClr val="black"/>
              </a:solidFill>
              <a:latin typeface="Helvetica" panose="020B0604020202020204" pitchFamily="34" charset="0"/>
              <a:ea typeface="ＭＳ Ｐゴシック" charset="-128"/>
              <a:cs typeface="Helvetica" panose="020B0604020202020204" pitchFamily="34" charset="0"/>
            </a:endParaRPr>
          </a:p>
        </p:txBody>
      </p:sp>
      <p:cxnSp>
        <p:nvCxnSpPr>
          <p:cNvPr id="96" name="Straight Connector 95"/>
          <p:cNvCxnSpPr/>
          <p:nvPr/>
        </p:nvCxnSpPr>
        <p:spPr>
          <a:xfrm>
            <a:off x="1897229" y="3913444"/>
            <a:ext cx="5677130" cy="0"/>
          </a:xfrm>
          <a:prstGeom prst="line">
            <a:avLst/>
          </a:prstGeom>
          <a:noFill/>
          <a:ln w="34925" cap="flat" cmpd="sng" algn="ctr">
            <a:gradFill>
              <a:gsLst>
                <a:gs pos="63500">
                  <a:srgbClr val="586371"/>
                </a:gs>
                <a:gs pos="53000">
                  <a:schemeClr val="tx1"/>
                </a:gs>
                <a:gs pos="15805">
                  <a:srgbClr val="98ABC3"/>
                </a:gs>
                <a:gs pos="10000">
                  <a:schemeClr val="accent1">
                    <a:lumMod val="45000"/>
                    <a:lumOff val="55000"/>
                  </a:schemeClr>
                </a:gs>
                <a:gs pos="100000">
                  <a:schemeClr val="accent1">
                    <a:lumMod val="45000"/>
                    <a:lumOff val="55000"/>
                  </a:schemeClr>
                </a:gs>
                <a:gs pos="74000">
                  <a:schemeClr val="accent1">
                    <a:lumMod val="30000"/>
                    <a:lumOff val="70000"/>
                  </a:schemeClr>
                </a:gs>
              </a:gsLst>
              <a:lin ang="5400000" scaled="1"/>
            </a:gradFill>
            <a:prstDash val="sysDash"/>
          </a:ln>
          <a:effectLst/>
        </p:spPr>
      </p:cxnSp>
      <p:sp>
        <p:nvSpPr>
          <p:cNvPr id="89" name="Rectangle 88"/>
          <p:cNvSpPr/>
          <p:nvPr/>
        </p:nvSpPr>
        <p:spPr>
          <a:xfrm>
            <a:off x="453307" y="1401222"/>
            <a:ext cx="1034007" cy="781159"/>
          </a:xfrm>
          <a:prstGeom prst="rect">
            <a:avLst/>
          </a:prstGeom>
        </p:spPr>
        <p:txBody>
          <a:bodyPr wrap="square">
            <a:normAutofit/>
          </a:bodyPr>
          <a:lstStyle/>
          <a:p>
            <a:pPr algn="ctr">
              <a:defRPr/>
            </a:pPr>
            <a:r>
              <a:rPr lang="en-US" sz="2850" b="1" kern="0" dirty="0">
                <a:solidFill>
                  <a:prstClr val="black"/>
                </a:solidFill>
                <a:latin typeface="Helvetica" panose="020B0604020202020204" pitchFamily="34" charset="0"/>
                <a:ea typeface="ＭＳ Ｐゴシック" pitchFamily="34" charset="-128"/>
                <a:cs typeface="Helvetica" panose="020B0604020202020204" pitchFamily="34" charset="0"/>
              </a:rPr>
              <a:t>ACT </a:t>
            </a:r>
            <a:r>
              <a:rPr lang="en-US" sz="1400" b="1" kern="0" dirty="0">
                <a:solidFill>
                  <a:prstClr val="black"/>
                </a:solidFill>
                <a:latin typeface="Helvetica" panose="020B0604020202020204" pitchFamily="34" charset="0"/>
                <a:ea typeface="ＭＳ Ｐゴシック" pitchFamily="34" charset="-128"/>
                <a:cs typeface="Helvetica" panose="020B0604020202020204" pitchFamily="34" charset="0"/>
              </a:rPr>
              <a:t>focus</a:t>
            </a:r>
            <a:endParaRPr lang="en-US" sz="1400" kern="0" dirty="0">
              <a:solidFill>
                <a:prstClr val="black"/>
              </a:solidFill>
              <a:latin typeface="Helvetica" panose="020B0604020202020204" pitchFamily="34" charset="0"/>
              <a:ea typeface="ＭＳ Ｐゴシック" charset="-128"/>
              <a:cs typeface="Helvetica" panose="020B0604020202020204" pitchFamily="34" charset="0"/>
            </a:endParaRPr>
          </a:p>
        </p:txBody>
      </p:sp>
      <p:sp>
        <p:nvSpPr>
          <p:cNvPr id="2" name="Rectangle 1"/>
          <p:cNvSpPr/>
          <p:nvPr/>
        </p:nvSpPr>
        <p:spPr>
          <a:xfrm>
            <a:off x="230000" y="178606"/>
            <a:ext cx="7491025" cy="415498"/>
          </a:xfrm>
          <a:prstGeom prst="rect">
            <a:avLst/>
          </a:prstGeom>
        </p:spPr>
        <p:txBody>
          <a:bodyPr wrap="none">
            <a:spAutoFit/>
          </a:bodyPr>
          <a:lstStyle/>
          <a:p>
            <a:r>
              <a:rPr lang="en-US" sz="2100" b="1" dirty="0">
                <a:latin typeface="Helvetica" panose="020B0604020202020204" pitchFamily="34" charset="0"/>
                <a:cs typeface="Helvetica" panose="020B0604020202020204" pitchFamily="34" charset="0"/>
              </a:rPr>
              <a:t>SOPHOMORES: PREP SUMMER BEFORE JUNIOR YEAR</a:t>
            </a:r>
          </a:p>
        </p:txBody>
      </p:sp>
      <p:sp>
        <p:nvSpPr>
          <p:cNvPr id="69" name="Oval 68"/>
          <p:cNvSpPr/>
          <p:nvPr/>
        </p:nvSpPr>
        <p:spPr>
          <a:xfrm>
            <a:off x="3490771" y="3429370"/>
            <a:ext cx="119270" cy="120092"/>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103" name="Rectangle 102"/>
          <p:cNvSpPr/>
          <p:nvPr/>
        </p:nvSpPr>
        <p:spPr>
          <a:xfrm>
            <a:off x="3206911" y="2982841"/>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October</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PSAT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cxnSp>
        <p:nvCxnSpPr>
          <p:cNvPr id="104" name="Straight Connector 103"/>
          <p:cNvCxnSpPr/>
          <p:nvPr/>
        </p:nvCxnSpPr>
        <p:spPr>
          <a:xfrm>
            <a:off x="1943101" y="2114550"/>
            <a:ext cx="5677130" cy="0"/>
          </a:xfrm>
          <a:prstGeom prst="line">
            <a:avLst/>
          </a:prstGeom>
          <a:noFill/>
          <a:ln w="34925" cap="flat" cmpd="sng" algn="ct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a:effectLst/>
        </p:spPr>
      </p:cxnSp>
      <p:cxnSp>
        <p:nvCxnSpPr>
          <p:cNvPr id="107" name="Straight Connector 106"/>
          <p:cNvCxnSpPr/>
          <p:nvPr/>
        </p:nvCxnSpPr>
        <p:spPr>
          <a:xfrm>
            <a:off x="3563660" y="3451941"/>
            <a:ext cx="0" cy="461503"/>
          </a:xfrm>
          <a:prstGeom prst="line">
            <a:avLst/>
          </a:prstGeom>
          <a:noFill/>
          <a:ln w="41275" cap="flat" cmpd="sng" algn="ctr">
            <a:solidFill>
              <a:sysClr val="window" lastClr="FFFFFF">
                <a:lumMod val="75000"/>
              </a:sysClr>
            </a:solidFill>
            <a:prstDash val="sysDot"/>
          </a:ln>
          <a:effectLst/>
        </p:spPr>
      </p:cxnSp>
      <p:sp>
        <p:nvSpPr>
          <p:cNvPr id="37" name="Rectangle 36"/>
          <p:cNvSpPr/>
          <p:nvPr/>
        </p:nvSpPr>
        <p:spPr>
          <a:xfrm>
            <a:off x="2668960" y="1031101"/>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September</a:t>
            </a: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ACT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cxnSp>
        <p:nvCxnSpPr>
          <p:cNvPr id="42" name="Straight Connector 41"/>
          <p:cNvCxnSpPr/>
          <p:nvPr/>
        </p:nvCxnSpPr>
        <p:spPr>
          <a:xfrm>
            <a:off x="2853646" y="3465318"/>
            <a:ext cx="0" cy="461503"/>
          </a:xfrm>
          <a:prstGeom prst="line">
            <a:avLst/>
          </a:prstGeom>
          <a:noFill/>
          <a:ln w="41275" cap="flat" cmpd="sng" algn="ctr">
            <a:solidFill>
              <a:sysClr val="window" lastClr="FFFFFF">
                <a:lumMod val="75000"/>
              </a:sysClr>
            </a:solidFill>
            <a:prstDash val="sysDot"/>
          </a:ln>
          <a:effectLst/>
        </p:spPr>
      </p:cxnSp>
      <p:cxnSp>
        <p:nvCxnSpPr>
          <p:cNvPr id="43" name="Straight Connector 42"/>
          <p:cNvCxnSpPr/>
          <p:nvPr/>
        </p:nvCxnSpPr>
        <p:spPr>
          <a:xfrm>
            <a:off x="3052123" y="1681589"/>
            <a:ext cx="0" cy="461503"/>
          </a:xfrm>
          <a:prstGeom prst="line">
            <a:avLst/>
          </a:prstGeom>
          <a:noFill/>
          <a:ln w="41275" cap="flat" cmpd="sng" algn="ctr">
            <a:solidFill>
              <a:sysClr val="window" lastClr="FFFFFF">
                <a:lumMod val="75000"/>
              </a:sysClr>
            </a:solidFill>
            <a:prstDash val="sysDot"/>
          </a:ln>
          <a:effectLst/>
        </p:spPr>
      </p:cxnSp>
      <p:sp>
        <p:nvSpPr>
          <p:cNvPr id="44" name="Oval 43"/>
          <p:cNvSpPr/>
          <p:nvPr/>
        </p:nvSpPr>
        <p:spPr>
          <a:xfrm>
            <a:off x="2992488" y="1613458"/>
            <a:ext cx="119270" cy="120092"/>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45" name="Rectangle 44"/>
          <p:cNvSpPr/>
          <p:nvPr/>
        </p:nvSpPr>
        <p:spPr>
          <a:xfrm>
            <a:off x="1960544" y="1878585"/>
            <a:ext cx="1079673" cy="227915"/>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
        <p:nvSpPr>
          <p:cNvPr id="46" name="Rectangle 45"/>
          <p:cNvSpPr/>
          <p:nvPr/>
        </p:nvSpPr>
        <p:spPr>
          <a:xfrm>
            <a:off x="1676397" y="2182381"/>
            <a:ext cx="6553201" cy="326420"/>
          </a:xfrm>
          <a:prstGeom prst="rect">
            <a:avLst/>
          </a:prstGeom>
        </p:spPr>
        <p:txBody>
          <a:bodyPr wrap="square">
            <a:normAutofit/>
          </a:bodyPr>
          <a:lstStyle/>
          <a:p>
            <a:pPr>
              <a:defRPr/>
            </a:pPr>
            <a:r>
              <a:rPr lang="en-US" sz="800" b="1" kern="0" dirty="0">
                <a:solidFill>
                  <a:prstClr val="white">
                    <a:lumMod val="65000"/>
                  </a:prstClr>
                </a:solidFill>
                <a:latin typeface="Helvetica" panose="020B0604020202020204" pitchFamily="34" charset="0"/>
                <a:ea typeface="ＭＳ Ｐゴシック" pitchFamily="34" charset="-128"/>
                <a:cs typeface="Helvetica" panose="020B0604020202020204" pitchFamily="34" charset="0"/>
              </a:rPr>
              <a:t>         </a:t>
            </a:r>
            <a:r>
              <a:rPr lang="en-US" sz="800" b="1" kern="0" dirty="0">
                <a:latin typeface="Helvetica" panose="020B0604020202020204" pitchFamily="34" charset="0"/>
                <a:ea typeface="ＭＳ Ｐゴシック" pitchFamily="34" charset="-128"/>
                <a:cs typeface="Helvetica" panose="020B0604020202020204" pitchFamily="34" charset="0"/>
              </a:rPr>
              <a:t>Summer        		 Fall		    	 Winter			  Spring			Summer</a:t>
            </a:r>
            <a:endParaRPr lang="en-US" sz="800" kern="0" dirty="0">
              <a:latin typeface="Helvetica" panose="020B0604020202020204" pitchFamily="34" charset="0"/>
              <a:ea typeface="ＭＳ Ｐゴシック" charset="-128"/>
              <a:cs typeface="Helvetica" panose="020B0604020202020204" pitchFamily="34" charset="0"/>
            </a:endParaRPr>
          </a:p>
        </p:txBody>
      </p:sp>
      <p:sp>
        <p:nvSpPr>
          <p:cNvPr id="47" name="Rectangle 46"/>
          <p:cNvSpPr/>
          <p:nvPr/>
        </p:nvSpPr>
        <p:spPr>
          <a:xfrm>
            <a:off x="3382459" y="1041674"/>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October</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PSAT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sp>
        <p:nvSpPr>
          <p:cNvPr id="48" name="Oval 47"/>
          <p:cNvSpPr/>
          <p:nvPr/>
        </p:nvSpPr>
        <p:spPr>
          <a:xfrm>
            <a:off x="3632071" y="1613458"/>
            <a:ext cx="119270" cy="120092"/>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cxnSp>
        <p:nvCxnSpPr>
          <p:cNvPr id="49" name="Straight Connector 48"/>
          <p:cNvCxnSpPr/>
          <p:nvPr/>
        </p:nvCxnSpPr>
        <p:spPr>
          <a:xfrm>
            <a:off x="3691706" y="1625537"/>
            <a:ext cx="0" cy="461503"/>
          </a:xfrm>
          <a:prstGeom prst="line">
            <a:avLst/>
          </a:prstGeom>
          <a:noFill/>
          <a:ln w="41275" cap="flat" cmpd="sng" algn="ctr">
            <a:solidFill>
              <a:sysClr val="window" lastClr="FFFFFF">
                <a:lumMod val="75000"/>
              </a:sysClr>
            </a:solidFill>
            <a:prstDash val="sysDot"/>
          </a:ln>
          <a:effectLst/>
        </p:spPr>
      </p:cxnSp>
      <p:sp>
        <p:nvSpPr>
          <p:cNvPr id="50" name="Rectangle 49"/>
          <p:cNvSpPr/>
          <p:nvPr/>
        </p:nvSpPr>
        <p:spPr>
          <a:xfrm>
            <a:off x="4420445" y="1040336"/>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December</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ACT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sp>
        <p:nvSpPr>
          <p:cNvPr id="51" name="Rectangle 50"/>
          <p:cNvSpPr/>
          <p:nvPr/>
        </p:nvSpPr>
        <p:spPr>
          <a:xfrm>
            <a:off x="6374428" y="1030532"/>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June</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SAT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cxnSp>
        <p:nvCxnSpPr>
          <p:cNvPr id="52" name="Straight Connector 51"/>
          <p:cNvCxnSpPr/>
          <p:nvPr/>
        </p:nvCxnSpPr>
        <p:spPr>
          <a:xfrm>
            <a:off x="4745753" y="1649130"/>
            <a:ext cx="0" cy="461503"/>
          </a:xfrm>
          <a:prstGeom prst="line">
            <a:avLst/>
          </a:prstGeom>
          <a:noFill/>
          <a:ln w="41275" cap="flat" cmpd="sng" algn="ctr">
            <a:solidFill>
              <a:sysClr val="window" lastClr="FFFFFF">
                <a:lumMod val="75000"/>
              </a:sysClr>
            </a:solidFill>
            <a:prstDash val="sysDot"/>
          </a:ln>
          <a:effectLst/>
        </p:spPr>
      </p:cxnSp>
      <p:cxnSp>
        <p:nvCxnSpPr>
          <p:cNvPr id="53" name="Straight Connector 52"/>
          <p:cNvCxnSpPr/>
          <p:nvPr/>
        </p:nvCxnSpPr>
        <p:spPr>
          <a:xfrm>
            <a:off x="6771467" y="1561049"/>
            <a:ext cx="0" cy="461503"/>
          </a:xfrm>
          <a:prstGeom prst="line">
            <a:avLst/>
          </a:prstGeom>
          <a:noFill/>
          <a:ln w="41275" cap="flat" cmpd="sng" algn="ctr">
            <a:solidFill>
              <a:sysClr val="window" lastClr="FFFFFF">
                <a:lumMod val="75000"/>
              </a:sysClr>
            </a:solidFill>
            <a:prstDash val="sysDot"/>
          </a:ln>
          <a:effectLst/>
        </p:spPr>
      </p:cxnSp>
      <p:sp>
        <p:nvSpPr>
          <p:cNvPr id="58" name="Oval 57"/>
          <p:cNvSpPr/>
          <p:nvPr/>
        </p:nvSpPr>
        <p:spPr>
          <a:xfrm>
            <a:off x="4691628" y="1608226"/>
            <a:ext cx="119270" cy="120092"/>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59" name="Oval 58"/>
          <p:cNvSpPr/>
          <p:nvPr/>
        </p:nvSpPr>
        <p:spPr>
          <a:xfrm>
            <a:off x="6721904" y="1534460"/>
            <a:ext cx="99126" cy="106126"/>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60" name="Rectangle 59"/>
          <p:cNvSpPr/>
          <p:nvPr/>
        </p:nvSpPr>
        <p:spPr>
          <a:xfrm>
            <a:off x="4147494" y="1877543"/>
            <a:ext cx="577358" cy="238862"/>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
        <p:nvSpPr>
          <p:cNvPr id="61" name="Rectangle 60"/>
          <p:cNvSpPr/>
          <p:nvPr/>
        </p:nvSpPr>
        <p:spPr>
          <a:xfrm>
            <a:off x="6172200" y="1876930"/>
            <a:ext cx="591912" cy="238862"/>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
        <p:nvSpPr>
          <p:cNvPr id="67" name="Rectangle 66"/>
          <p:cNvSpPr/>
          <p:nvPr/>
        </p:nvSpPr>
        <p:spPr>
          <a:xfrm>
            <a:off x="6374428" y="2932020"/>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June</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ACT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sp>
        <p:nvSpPr>
          <p:cNvPr id="74" name="Oval 73"/>
          <p:cNvSpPr/>
          <p:nvPr/>
        </p:nvSpPr>
        <p:spPr>
          <a:xfrm>
            <a:off x="6731177" y="3412255"/>
            <a:ext cx="99126" cy="106126"/>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75" name="Oval 74"/>
          <p:cNvSpPr/>
          <p:nvPr/>
        </p:nvSpPr>
        <p:spPr>
          <a:xfrm>
            <a:off x="4781666" y="3435278"/>
            <a:ext cx="99126" cy="106126"/>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76" name="Rectangle 75"/>
          <p:cNvSpPr/>
          <p:nvPr/>
        </p:nvSpPr>
        <p:spPr>
          <a:xfrm>
            <a:off x="4472293" y="2990212"/>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December</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SAT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cxnSp>
        <p:nvCxnSpPr>
          <p:cNvPr id="77" name="Straight Connector 76"/>
          <p:cNvCxnSpPr/>
          <p:nvPr/>
        </p:nvCxnSpPr>
        <p:spPr>
          <a:xfrm>
            <a:off x="4831285" y="3465318"/>
            <a:ext cx="0" cy="461503"/>
          </a:xfrm>
          <a:prstGeom prst="line">
            <a:avLst/>
          </a:prstGeom>
          <a:noFill/>
          <a:ln w="41275" cap="flat" cmpd="sng" algn="ctr">
            <a:solidFill>
              <a:sysClr val="window" lastClr="FFFFFF">
                <a:lumMod val="75000"/>
              </a:sysClr>
            </a:solidFill>
            <a:prstDash val="sysDot"/>
          </a:ln>
          <a:effectLst/>
        </p:spPr>
      </p:cxnSp>
      <p:cxnSp>
        <p:nvCxnSpPr>
          <p:cNvPr id="78" name="Straight Connector 77"/>
          <p:cNvCxnSpPr/>
          <p:nvPr/>
        </p:nvCxnSpPr>
        <p:spPr>
          <a:xfrm>
            <a:off x="6780740" y="3422631"/>
            <a:ext cx="0" cy="461503"/>
          </a:xfrm>
          <a:prstGeom prst="line">
            <a:avLst/>
          </a:prstGeom>
          <a:noFill/>
          <a:ln w="41275" cap="flat" cmpd="sng" algn="ctr">
            <a:solidFill>
              <a:sysClr val="window" lastClr="FFFFFF">
                <a:lumMod val="75000"/>
              </a:sysClr>
            </a:solidFill>
            <a:prstDash val="sysDot"/>
          </a:ln>
          <a:effectLst/>
        </p:spPr>
      </p:cxnSp>
      <p:sp>
        <p:nvSpPr>
          <p:cNvPr id="79" name="Rectangle 78"/>
          <p:cNvSpPr/>
          <p:nvPr/>
        </p:nvSpPr>
        <p:spPr>
          <a:xfrm>
            <a:off x="4233260" y="3660589"/>
            <a:ext cx="592397" cy="238862"/>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
        <p:nvSpPr>
          <p:cNvPr id="83" name="Rectangle 82"/>
          <p:cNvSpPr/>
          <p:nvPr/>
        </p:nvSpPr>
        <p:spPr>
          <a:xfrm>
            <a:off x="6172200" y="3651559"/>
            <a:ext cx="599267" cy="238862"/>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
        <p:nvSpPr>
          <p:cNvPr id="40" name="Rectangle 39"/>
          <p:cNvSpPr/>
          <p:nvPr/>
        </p:nvSpPr>
        <p:spPr>
          <a:xfrm>
            <a:off x="1676397" y="3980051"/>
            <a:ext cx="6553201" cy="326420"/>
          </a:xfrm>
          <a:prstGeom prst="rect">
            <a:avLst/>
          </a:prstGeom>
        </p:spPr>
        <p:txBody>
          <a:bodyPr wrap="square">
            <a:normAutofit/>
          </a:bodyPr>
          <a:lstStyle/>
          <a:p>
            <a:pPr>
              <a:defRPr/>
            </a:pPr>
            <a:r>
              <a:rPr lang="en-US" sz="800" b="1" kern="0" dirty="0">
                <a:solidFill>
                  <a:prstClr val="white">
                    <a:lumMod val="65000"/>
                  </a:prstClr>
                </a:solidFill>
                <a:latin typeface="Helvetica" panose="020B0604020202020204" pitchFamily="34" charset="0"/>
                <a:ea typeface="ＭＳ Ｐゴシック" pitchFamily="34" charset="-128"/>
                <a:cs typeface="Helvetica" panose="020B0604020202020204" pitchFamily="34" charset="0"/>
              </a:rPr>
              <a:t>         </a:t>
            </a:r>
            <a:r>
              <a:rPr lang="en-US" sz="800" b="1" kern="0" dirty="0">
                <a:latin typeface="Helvetica" panose="020B0604020202020204" pitchFamily="34" charset="0"/>
                <a:ea typeface="ＭＳ Ｐゴシック" pitchFamily="34" charset="-128"/>
                <a:cs typeface="Helvetica" panose="020B0604020202020204" pitchFamily="34" charset="0"/>
              </a:rPr>
              <a:t>Summer        		 Fall		    	 Winter			  Spring			Summer</a:t>
            </a:r>
            <a:endParaRPr lang="en-US" sz="800" kern="0" dirty="0">
              <a:latin typeface="Helvetica" panose="020B0604020202020204" pitchFamily="34" charset="0"/>
              <a:ea typeface="ＭＳ Ｐゴシック" charset="-128"/>
              <a:cs typeface="Helvetica" panose="020B0604020202020204" pitchFamily="34" charset="0"/>
            </a:endParaRPr>
          </a:p>
        </p:txBody>
      </p:sp>
      <p:sp>
        <p:nvSpPr>
          <p:cNvPr id="39" name="Rectangle 38"/>
          <p:cNvSpPr/>
          <p:nvPr/>
        </p:nvSpPr>
        <p:spPr>
          <a:xfrm>
            <a:off x="1560909" y="817517"/>
            <a:ext cx="751302" cy="878984"/>
          </a:xfrm>
          <a:prstGeom prst="rect">
            <a:avLst/>
          </a:prstGeom>
          <a:ln w="12700">
            <a:solidFill>
              <a:schemeClr val="tx1"/>
            </a:solidFill>
          </a:ln>
        </p:spPr>
        <p:txBody>
          <a:bodyPr wrap="square" lIns="0" tIns="0" rIns="0" bIns="0" anchor="ctr">
            <a:noAutofit/>
          </a:bodyPr>
          <a:lstStyle/>
          <a:p>
            <a:pPr algn="ctr"/>
            <a:r>
              <a:rPr lang="en-US" sz="1000" b="1" dirty="0">
                <a:latin typeface="Helvetica" panose="020B0604020202020204" pitchFamily="34" charset="0"/>
                <a:ea typeface="ＭＳ Ｐゴシック" pitchFamily="34" charset="-128"/>
                <a:cs typeface="Helvetica" panose="020B0604020202020204" pitchFamily="34" charset="0"/>
              </a:rPr>
              <a:t>Summer between sophomore and junior year</a:t>
            </a:r>
            <a:endParaRPr lang="en-US" sz="1000" dirty="0">
              <a:latin typeface="Helvetica" panose="020B0604020202020204" pitchFamily="34" charset="0"/>
              <a:ea typeface="ＭＳ Ｐゴシック" charset="-128"/>
              <a:cs typeface="Helvetica" panose="020B0604020202020204" pitchFamily="34" charset="0"/>
            </a:endParaRPr>
          </a:p>
        </p:txBody>
      </p:sp>
      <p:sp>
        <p:nvSpPr>
          <p:cNvPr id="41" name="Rectangle 40"/>
          <p:cNvSpPr/>
          <p:nvPr/>
        </p:nvSpPr>
        <p:spPr>
          <a:xfrm>
            <a:off x="1565199" y="2603478"/>
            <a:ext cx="751302" cy="878984"/>
          </a:xfrm>
          <a:prstGeom prst="rect">
            <a:avLst/>
          </a:prstGeom>
          <a:ln w="12700">
            <a:solidFill>
              <a:schemeClr val="tx1"/>
            </a:solidFill>
          </a:ln>
        </p:spPr>
        <p:txBody>
          <a:bodyPr wrap="square" lIns="0" tIns="0" rIns="0" bIns="0" anchor="ctr">
            <a:noAutofit/>
          </a:bodyPr>
          <a:lstStyle/>
          <a:p>
            <a:pPr algn="ctr"/>
            <a:r>
              <a:rPr lang="en-US" sz="1000" b="1" dirty="0">
                <a:latin typeface="Helvetica" panose="020B0604020202020204" pitchFamily="34" charset="0"/>
                <a:ea typeface="ＭＳ Ｐゴシック" pitchFamily="34" charset="-128"/>
                <a:cs typeface="Helvetica" panose="020B0604020202020204" pitchFamily="34" charset="0"/>
              </a:rPr>
              <a:t>Summer between sophomore and junior year</a:t>
            </a:r>
            <a:endParaRPr lang="en-US" sz="1000" dirty="0">
              <a:latin typeface="Helvetica" panose="020B0604020202020204" pitchFamily="34" charset="0"/>
              <a:ea typeface="ＭＳ Ｐゴシック" charset="-128"/>
              <a:cs typeface="Helvetica" panose="020B0604020202020204" pitchFamily="34" charset="0"/>
            </a:endParaRPr>
          </a:p>
        </p:txBody>
      </p:sp>
    </p:spTree>
    <p:extLst>
      <p:ext uri="{BB962C8B-B14F-4D97-AF65-F5344CB8AC3E}">
        <p14:creationId xmlns:p14="http://schemas.microsoft.com/office/powerpoint/2010/main" val="394271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500"/>
                                        <p:tgtEl>
                                          <p:spTgt spid="9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left)">
                                      <p:cBhvr>
                                        <p:cTn id="83" dur="500"/>
                                        <p:tgtEl>
                                          <p:spTgt spid="79"/>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6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74"/>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7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wipe(left)">
                                      <p:cBhvr>
                                        <p:cTn id="9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5" grpId="0" animBg="1"/>
      <p:bldP spid="56" grpId="0"/>
      <p:bldP spid="69" grpId="0" animBg="1"/>
      <p:bldP spid="103" grpId="0"/>
      <p:bldP spid="37" grpId="0"/>
      <p:bldP spid="44" grpId="0" animBg="1"/>
      <p:bldP spid="45" grpId="0" animBg="1"/>
      <p:bldP spid="47" grpId="0"/>
      <p:bldP spid="48" grpId="0" animBg="1"/>
      <p:bldP spid="50" grpId="0"/>
      <p:bldP spid="51" grpId="0"/>
      <p:bldP spid="58" grpId="0" animBg="1"/>
      <p:bldP spid="59" grpId="0" animBg="1"/>
      <p:bldP spid="60" grpId="0" animBg="1"/>
      <p:bldP spid="61" grpId="0" animBg="1"/>
      <p:bldP spid="67" grpId="0"/>
      <p:bldP spid="74" grpId="0" animBg="1"/>
      <p:bldP spid="75" grpId="0" animBg="1"/>
      <p:bldP spid="76" grpId="0"/>
      <p:bldP spid="79" grpId="0" animBg="1"/>
      <p:bldP spid="8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a:xfrm>
            <a:off x="2378765" y="3429838"/>
            <a:ext cx="119270" cy="120092"/>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56" name="Rectangle 55"/>
          <p:cNvSpPr/>
          <p:nvPr/>
        </p:nvSpPr>
        <p:spPr>
          <a:xfrm>
            <a:off x="2141284" y="2974934"/>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October </a:t>
            </a: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PSAT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sp>
        <p:nvSpPr>
          <p:cNvPr id="95" name="Rectangle 94"/>
          <p:cNvSpPr/>
          <p:nvPr/>
        </p:nvSpPr>
        <p:spPr>
          <a:xfrm>
            <a:off x="447524" y="3221025"/>
            <a:ext cx="920998" cy="781159"/>
          </a:xfrm>
          <a:prstGeom prst="rect">
            <a:avLst/>
          </a:prstGeom>
        </p:spPr>
        <p:txBody>
          <a:bodyPr wrap="square">
            <a:normAutofit/>
          </a:bodyPr>
          <a:lstStyle/>
          <a:p>
            <a:pPr algn="ctr">
              <a:defRPr/>
            </a:pPr>
            <a:r>
              <a:rPr lang="en-US" sz="2850" b="1" kern="0" dirty="0">
                <a:solidFill>
                  <a:prstClr val="black"/>
                </a:solidFill>
                <a:latin typeface="Helvetica" panose="020B0604020202020204" pitchFamily="34" charset="0"/>
                <a:ea typeface="ＭＳ Ｐゴシック" pitchFamily="34" charset="-128"/>
                <a:cs typeface="Helvetica" panose="020B0604020202020204" pitchFamily="34" charset="0"/>
              </a:rPr>
              <a:t>SAT </a:t>
            </a:r>
            <a:r>
              <a:rPr lang="en-US" sz="1200" b="1" kern="0" dirty="0">
                <a:solidFill>
                  <a:prstClr val="black"/>
                </a:solidFill>
                <a:latin typeface="Helvetica" panose="020B0604020202020204" pitchFamily="34" charset="0"/>
                <a:ea typeface="ＭＳ Ｐゴシック" pitchFamily="34" charset="-128"/>
                <a:cs typeface="Helvetica" panose="020B0604020202020204" pitchFamily="34" charset="0"/>
              </a:rPr>
              <a:t>focus</a:t>
            </a:r>
            <a:endParaRPr lang="en-US" sz="1200" kern="0" dirty="0">
              <a:solidFill>
                <a:prstClr val="black"/>
              </a:solidFill>
              <a:latin typeface="Helvetica" panose="020B0604020202020204" pitchFamily="34" charset="0"/>
              <a:ea typeface="ＭＳ Ｐゴシック" charset="-128"/>
              <a:cs typeface="Helvetica" panose="020B0604020202020204" pitchFamily="34" charset="0"/>
            </a:endParaRPr>
          </a:p>
        </p:txBody>
      </p:sp>
      <p:cxnSp>
        <p:nvCxnSpPr>
          <p:cNvPr id="96" name="Straight Connector 95"/>
          <p:cNvCxnSpPr/>
          <p:nvPr/>
        </p:nvCxnSpPr>
        <p:spPr>
          <a:xfrm>
            <a:off x="1897229" y="3913444"/>
            <a:ext cx="5677130" cy="0"/>
          </a:xfrm>
          <a:prstGeom prst="line">
            <a:avLst/>
          </a:prstGeom>
          <a:noFill/>
          <a:ln w="34925" cap="flat" cmpd="sng" algn="ctr">
            <a:gradFill>
              <a:gsLst>
                <a:gs pos="63500">
                  <a:srgbClr val="586371"/>
                </a:gs>
                <a:gs pos="53000">
                  <a:schemeClr val="tx1"/>
                </a:gs>
                <a:gs pos="15805">
                  <a:srgbClr val="98ABC3"/>
                </a:gs>
                <a:gs pos="10000">
                  <a:schemeClr val="accent1">
                    <a:lumMod val="45000"/>
                    <a:lumOff val="55000"/>
                  </a:schemeClr>
                </a:gs>
                <a:gs pos="100000">
                  <a:schemeClr val="accent1">
                    <a:lumMod val="45000"/>
                    <a:lumOff val="55000"/>
                  </a:schemeClr>
                </a:gs>
                <a:gs pos="74000">
                  <a:schemeClr val="accent1">
                    <a:lumMod val="30000"/>
                    <a:lumOff val="70000"/>
                  </a:schemeClr>
                </a:gs>
              </a:gsLst>
              <a:lin ang="5400000" scaled="1"/>
            </a:gradFill>
            <a:prstDash val="sysDash"/>
          </a:ln>
          <a:effectLst/>
        </p:spPr>
      </p:cxnSp>
      <p:sp>
        <p:nvSpPr>
          <p:cNvPr id="97" name="Rectangle 96"/>
          <p:cNvSpPr/>
          <p:nvPr/>
        </p:nvSpPr>
        <p:spPr>
          <a:xfrm>
            <a:off x="1676398" y="3995843"/>
            <a:ext cx="6553201" cy="326420"/>
          </a:xfrm>
          <a:prstGeom prst="rect">
            <a:avLst/>
          </a:prstGeom>
        </p:spPr>
        <p:txBody>
          <a:bodyPr wrap="square">
            <a:normAutofit/>
          </a:bodyPr>
          <a:lstStyle/>
          <a:p>
            <a:pPr>
              <a:defRPr/>
            </a:pPr>
            <a:r>
              <a:rPr lang="en-US" sz="800" b="1" kern="0" dirty="0">
                <a:solidFill>
                  <a:prstClr val="white">
                    <a:lumMod val="65000"/>
                  </a:prstClr>
                </a:solidFill>
                <a:latin typeface="Helvetica" panose="020B0604020202020204" pitchFamily="34" charset="0"/>
                <a:ea typeface="ＭＳ Ｐゴシック" pitchFamily="34" charset="-128"/>
                <a:cs typeface="Helvetica" panose="020B0604020202020204" pitchFamily="34" charset="0"/>
              </a:rPr>
              <a:t>         </a:t>
            </a:r>
            <a:r>
              <a:rPr lang="en-US" sz="800" b="1" kern="0" dirty="0">
                <a:latin typeface="Helvetica" panose="020B0604020202020204" pitchFamily="34" charset="0"/>
                <a:ea typeface="ＭＳ Ｐゴシック" pitchFamily="34" charset="-128"/>
                <a:cs typeface="Helvetica" panose="020B0604020202020204" pitchFamily="34" charset="0"/>
              </a:rPr>
              <a:t>Fall		         Winter		          Spring			  Summer		Fall</a:t>
            </a:r>
            <a:endParaRPr lang="en-US" sz="800" kern="0" dirty="0">
              <a:latin typeface="Helvetica" panose="020B0604020202020204" pitchFamily="34" charset="0"/>
              <a:ea typeface="ＭＳ Ｐゴシック" charset="-128"/>
              <a:cs typeface="Helvetica" panose="020B0604020202020204" pitchFamily="34" charset="0"/>
            </a:endParaRPr>
          </a:p>
        </p:txBody>
      </p:sp>
      <p:sp>
        <p:nvSpPr>
          <p:cNvPr id="127" name="Rectangle 126"/>
          <p:cNvSpPr/>
          <p:nvPr/>
        </p:nvSpPr>
        <p:spPr>
          <a:xfrm>
            <a:off x="1943101" y="2502494"/>
            <a:ext cx="704360" cy="266770"/>
          </a:xfrm>
          <a:prstGeom prst="rect">
            <a:avLst/>
          </a:prstGeom>
        </p:spPr>
        <p:txBody>
          <a:bodyPr wrap="square">
            <a:normAutofit/>
          </a:bodyPr>
          <a:lstStyle/>
          <a:p>
            <a:pPr algn="ctr"/>
            <a:r>
              <a:rPr lang="en-US" sz="614" b="1" dirty="0">
                <a:solidFill>
                  <a:prstClr val="white"/>
                </a:solidFill>
                <a:latin typeface="Calibri" pitchFamily="34" charset="0"/>
                <a:ea typeface="ＭＳ Ｐゴシック" pitchFamily="34" charset="-128"/>
              </a:rPr>
              <a:t>prep</a:t>
            </a:r>
            <a:endParaRPr lang="en-US" sz="614" dirty="0">
              <a:solidFill>
                <a:prstClr val="white"/>
              </a:solidFill>
              <a:latin typeface="Calibri"/>
              <a:ea typeface="ＭＳ Ｐゴシック" charset="-128"/>
            </a:endParaRPr>
          </a:p>
        </p:txBody>
      </p:sp>
      <p:sp>
        <p:nvSpPr>
          <p:cNvPr id="89" name="Rectangle 88"/>
          <p:cNvSpPr/>
          <p:nvPr/>
        </p:nvSpPr>
        <p:spPr>
          <a:xfrm>
            <a:off x="453307" y="1401222"/>
            <a:ext cx="1034007" cy="781159"/>
          </a:xfrm>
          <a:prstGeom prst="rect">
            <a:avLst/>
          </a:prstGeom>
        </p:spPr>
        <p:txBody>
          <a:bodyPr wrap="square">
            <a:normAutofit/>
          </a:bodyPr>
          <a:lstStyle/>
          <a:p>
            <a:pPr algn="ctr">
              <a:defRPr/>
            </a:pPr>
            <a:r>
              <a:rPr lang="en-US" sz="2850" b="1" kern="0" dirty="0">
                <a:solidFill>
                  <a:prstClr val="black"/>
                </a:solidFill>
                <a:latin typeface="Helvetica" panose="020B0604020202020204" pitchFamily="34" charset="0"/>
                <a:ea typeface="ＭＳ Ｐゴシック" pitchFamily="34" charset="-128"/>
                <a:cs typeface="Helvetica" panose="020B0604020202020204" pitchFamily="34" charset="0"/>
              </a:rPr>
              <a:t>ACT </a:t>
            </a:r>
            <a:r>
              <a:rPr lang="en-US" sz="1400" b="1" kern="0" dirty="0">
                <a:solidFill>
                  <a:prstClr val="black"/>
                </a:solidFill>
                <a:latin typeface="Helvetica" panose="020B0604020202020204" pitchFamily="34" charset="0"/>
                <a:ea typeface="ＭＳ Ｐゴシック" pitchFamily="34" charset="-128"/>
                <a:cs typeface="Helvetica" panose="020B0604020202020204" pitchFamily="34" charset="0"/>
              </a:rPr>
              <a:t>focus</a:t>
            </a:r>
            <a:endParaRPr lang="en-US" sz="1400" kern="0" dirty="0">
              <a:solidFill>
                <a:prstClr val="black"/>
              </a:solidFill>
              <a:latin typeface="Helvetica" panose="020B0604020202020204" pitchFamily="34" charset="0"/>
              <a:ea typeface="ＭＳ Ｐゴシック" charset="-128"/>
              <a:cs typeface="Helvetica" panose="020B0604020202020204" pitchFamily="34" charset="0"/>
            </a:endParaRPr>
          </a:p>
        </p:txBody>
      </p:sp>
      <p:sp>
        <p:nvSpPr>
          <p:cNvPr id="2" name="Rectangle 1"/>
          <p:cNvSpPr/>
          <p:nvPr/>
        </p:nvSpPr>
        <p:spPr>
          <a:xfrm>
            <a:off x="230000" y="178606"/>
            <a:ext cx="7328801" cy="523220"/>
          </a:xfrm>
          <a:prstGeom prst="rect">
            <a:avLst/>
          </a:prstGeom>
        </p:spPr>
        <p:txBody>
          <a:bodyPr wrap="none">
            <a:spAutoFit/>
          </a:bodyPr>
          <a:lstStyle/>
          <a:p>
            <a:r>
              <a:rPr lang="en-US" sz="2800" b="1" dirty="0">
                <a:latin typeface="Helvetica" panose="020B0604020202020204" pitchFamily="34" charset="0"/>
                <a:cs typeface="Helvetica" panose="020B0604020202020204" pitchFamily="34" charset="0"/>
              </a:rPr>
              <a:t>JUNIORS: PREP AS EARLY AS POSSIBLE</a:t>
            </a:r>
          </a:p>
        </p:txBody>
      </p:sp>
      <p:sp>
        <p:nvSpPr>
          <p:cNvPr id="69" name="Oval 68"/>
          <p:cNvSpPr/>
          <p:nvPr/>
        </p:nvSpPr>
        <p:spPr>
          <a:xfrm>
            <a:off x="3790060" y="3442258"/>
            <a:ext cx="119270" cy="120092"/>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103" name="Rectangle 102"/>
          <p:cNvSpPr/>
          <p:nvPr/>
        </p:nvSpPr>
        <p:spPr>
          <a:xfrm>
            <a:off x="3498521" y="3001764"/>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March</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SAT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cxnSp>
        <p:nvCxnSpPr>
          <p:cNvPr id="104" name="Straight Connector 103"/>
          <p:cNvCxnSpPr/>
          <p:nvPr/>
        </p:nvCxnSpPr>
        <p:spPr>
          <a:xfrm>
            <a:off x="1943101" y="2114550"/>
            <a:ext cx="5677130" cy="0"/>
          </a:xfrm>
          <a:prstGeom prst="line">
            <a:avLst/>
          </a:prstGeom>
          <a:noFill/>
          <a:ln w="34925" cap="flat" cmpd="sng" algn="ct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a:effectLst/>
        </p:spPr>
      </p:cxnSp>
      <p:cxnSp>
        <p:nvCxnSpPr>
          <p:cNvPr id="107" name="Straight Connector 106"/>
          <p:cNvCxnSpPr/>
          <p:nvPr/>
        </p:nvCxnSpPr>
        <p:spPr>
          <a:xfrm>
            <a:off x="3849695" y="3489884"/>
            <a:ext cx="0" cy="461503"/>
          </a:xfrm>
          <a:prstGeom prst="line">
            <a:avLst/>
          </a:prstGeom>
          <a:noFill/>
          <a:ln w="41275" cap="flat" cmpd="sng" algn="ctr">
            <a:solidFill>
              <a:sysClr val="window" lastClr="FFFFFF">
                <a:lumMod val="75000"/>
              </a:sysClr>
            </a:solidFill>
            <a:prstDash val="sysDot"/>
          </a:ln>
          <a:effectLst/>
        </p:spPr>
      </p:cxnSp>
      <p:sp>
        <p:nvSpPr>
          <p:cNvPr id="37" name="Rectangle 36"/>
          <p:cNvSpPr/>
          <p:nvPr/>
        </p:nvSpPr>
        <p:spPr>
          <a:xfrm>
            <a:off x="2081650" y="1074352"/>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October </a:t>
            </a: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PSAT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cxnSp>
        <p:nvCxnSpPr>
          <p:cNvPr id="42" name="Straight Connector 41"/>
          <p:cNvCxnSpPr/>
          <p:nvPr/>
        </p:nvCxnSpPr>
        <p:spPr>
          <a:xfrm>
            <a:off x="2438400" y="3489884"/>
            <a:ext cx="0" cy="461503"/>
          </a:xfrm>
          <a:prstGeom prst="line">
            <a:avLst/>
          </a:prstGeom>
          <a:noFill/>
          <a:ln w="41275" cap="flat" cmpd="sng" algn="ctr">
            <a:solidFill>
              <a:sysClr val="window" lastClr="FFFFFF">
                <a:lumMod val="75000"/>
              </a:sysClr>
            </a:solidFill>
            <a:prstDash val="sysDot"/>
          </a:ln>
          <a:effectLst/>
        </p:spPr>
      </p:cxnSp>
      <p:cxnSp>
        <p:nvCxnSpPr>
          <p:cNvPr id="43" name="Straight Connector 42"/>
          <p:cNvCxnSpPr/>
          <p:nvPr/>
        </p:nvCxnSpPr>
        <p:spPr>
          <a:xfrm>
            <a:off x="2439338" y="1650411"/>
            <a:ext cx="0" cy="461503"/>
          </a:xfrm>
          <a:prstGeom prst="line">
            <a:avLst/>
          </a:prstGeom>
          <a:noFill/>
          <a:ln w="41275" cap="flat" cmpd="sng" algn="ctr">
            <a:solidFill>
              <a:sysClr val="window" lastClr="FFFFFF">
                <a:lumMod val="75000"/>
              </a:sysClr>
            </a:solidFill>
            <a:prstDash val="sysDot"/>
          </a:ln>
          <a:effectLst/>
        </p:spPr>
      </p:cxnSp>
      <p:sp>
        <p:nvSpPr>
          <p:cNvPr id="44" name="Oval 43"/>
          <p:cNvSpPr/>
          <p:nvPr/>
        </p:nvSpPr>
        <p:spPr>
          <a:xfrm>
            <a:off x="2378765" y="1621543"/>
            <a:ext cx="119270" cy="120092"/>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45" name="Rectangle 44"/>
          <p:cNvSpPr/>
          <p:nvPr/>
        </p:nvSpPr>
        <p:spPr>
          <a:xfrm>
            <a:off x="2609758" y="1886635"/>
            <a:ext cx="1079673" cy="227915"/>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
        <p:nvSpPr>
          <p:cNvPr id="46" name="Rectangle 45"/>
          <p:cNvSpPr/>
          <p:nvPr/>
        </p:nvSpPr>
        <p:spPr>
          <a:xfrm>
            <a:off x="1676397" y="2182381"/>
            <a:ext cx="6553201" cy="326420"/>
          </a:xfrm>
          <a:prstGeom prst="rect">
            <a:avLst/>
          </a:prstGeom>
        </p:spPr>
        <p:txBody>
          <a:bodyPr wrap="square">
            <a:normAutofit/>
          </a:bodyPr>
          <a:lstStyle/>
          <a:p>
            <a:pPr>
              <a:defRPr/>
            </a:pPr>
            <a:r>
              <a:rPr lang="en-US" sz="800" b="1" kern="0" dirty="0">
                <a:solidFill>
                  <a:prstClr val="white">
                    <a:lumMod val="65000"/>
                  </a:prstClr>
                </a:solidFill>
                <a:latin typeface="Helvetica" panose="020B0604020202020204" pitchFamily="34" charset="0"/>
                <a:ea typeface="ＭＳ Ｐゴシック" pitchFamily="34" charset="-128"/>
                <a:cs typeface="Helvetica" panose="020B0604020202020204" pitchFamily="34" charset="0"/>
              </a:rPr>
              <a:t>         </a:t>
            </a:r>
            <a:r>
              <a:rPr lang="en-US" sz="800" b="1" kern="0" dirty="0">
                <a:latin typeface="Helvetica" panose="020B0604020202020204" pitchFamily="34" charset="0"/>
                <a:ea typeface="ＭＳ Ｐゴシック" pitchFamily="34" charset="-128"/>
                <a:cs typeface="Helvetica" panose="020B0604020202020204" pitchFamily="34" charset="0"/>
              </a:rPr>
              <a:t>Fall		         Winter		          Spring			  Summer		Fall</a:t>
            </a:r>
            <a:endParaRPr lang="en-US" sz="800" kern="0" dirty="0">
              <a:latin typeface="Helvetica" panose="020B0604020202020204" pitchFamily="34" charset="0"/>
              <a:ea typeface="ＭＳ Ｐゴシック" charset="-128"/>
              <a:cs typeface="Helvetica" panose="020B0604020202020204" pitchFamily="34" charset="0"/>
            </a:endParaRPr>
          </a:p>
        </p:txBody>
      </p:sp>
      <p:sp>
        <p:nvSpPr>
          <p:cNvPr id="47" name="Rectangle 46"/>
          <p:cNvSpPr/>
          <p:nvPr/>
        </p:nvSpPr>
        <p:spPr>
          <a:xfrm>
            <a:off x="3332682" y="1054035"/>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February</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ACT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sp>
        <p:nvSpPr>
          <p:cNvPr id="48" name="Oval 47"/>
          <p:cNvSpPr/>
          <p:nvPr/>
        </p:nvSpPr>
        <p:spPr>
          <a:xfrm>
            <a:off x="3632071" y="1613458"/>
            <a:ext cx="119270" cy="120092"/>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cxnSp>
        <p:nvCxnSpPr>
          <p:cNvPr id="49" name="Straight Connector 48"/>
          <p:cNvCxnSpPr/>
          <p:nvPr/>
        </p:nvCxnSpPr>
        <p:spPr>
          <a:xfrm>
            <a:off x="3691706" y="1625537"/>
            <a:ext cx="0" cy="461503"/>
          </a:xfrm>
          <a:prstGeom prst="line">
            <a:avLst/>
          </a:prstGeom>
          <a:noFill/>
          <a:ln w="41275" cap="flat" cmpd="sng" algn="ctr">
            <a:solidFill>
              <a:sysClr val="window" lastClr="FFFFFF">
                <a:lumMod val="75000"/>
              </a:sysClr>
            </a:solidFill>
            <a:prstDash val="sysDot"/>
          </a:ln>
          <a:effectLst/>
        </p:spPr>
      </p:cxnSp>
      <p:sp>
        <p:nvSpPr>
          <p:cNvPr id="50" name="Rectangle 49"/>
          <p:cNvSpPr/>
          <p:nvPr/>
        </p:nvSpPr>
        <p:spPr>
          <a:xfrm>
            <a:off x="4239498" y="1076213"/>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April</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ACT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sp>
        <p:nvSpPr>
          <p:cNvPr id="51" name="Rectangle 50"/>
          <p:cNvSpPr/>
          <p:nvPr/>
        </p:nvSpPr>
        <p:spPr>
          <a:xfrm>
            <a:off x="5943600" y="1072313"/>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August</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SAT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cxnSp>
        <p:nvCxnSpPr>
          <p:cNvPr id="52" name="Straight Connector 51"/>
          <p:cNvCxnSpPr/>
          <p:nvPr/>
        </p:nvCxnSpPr>
        <p:spPr>
          <a:xfrm>
            <a:off x="4596247" y="1650410"/>
            <a:ext cx="0" cy="461503"/>
          </a:xfrm>
          <a:prstGeom prst="line">
            <a:avLst/>
          </a:prstGeom>
          <a:noFill/>
          <a:ln w="41275" cap="flat" cmpd="sng" algn="ctr">
            <a:solidFill>
              <a:sysClr val="window" lastClr="FFFFFF">
                <a:lumMod val="75000"/>
              </a:sysClr>
            </a:solidFill>
            <a:prstDash val="sysDot"/>
          </a:ln>
          <a:effectLst/>
        </p:spPr>
      </p:cxnSp>
      <p:cxnSp>
        <p:nvCxnSpPr>
          <p:cNvPr id="53" name="Straight Connector 52"/>
          <p:cNvCxnSpPr/>
          <p:nvPr/>
        </p:nvCxnSpPr>
        <p:spPr>
          <a:xfrm>
            <a:off x="6300349" y="1673504"/>
            <a:ext cx="0" cy="461503"/>
          </a:xfrm>
          <a:prstGeom prst="line">
            <a:avLst/>
          </a:prstGeom>
          <a:noFill/>
          <a:ln w="41275" cap="flat" cmpd="sng" algn="ctr">
            <a:solidFill>
              <a:sysClr val="window" lastClr="FFFFFF">
                <a:lumMod val="75000"/>
              </a:sysClr>
            </a:solidFill>
            <a:prstDash val="sysDot"/>
          </a:ln>
          <a:effectLst/>
        </p:spPr>
      </p:cxnSp>
      <p:sp>
        <p:nvSpPr>
          <p:cNvPr id="58" name="Oval 57"/>
          <p:cNvSpPr/>
          <p:nvPr/>
        </p:nvSpPr>
        <p:spPr>
          <a:xfrm>
            <a:off x="4536612" y="1621543"/>
            <a:ext cx="119270" cy="120092"/>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59" name="Oval 58"/>
          <p:cNvSpPr/>
          <p:nvPr/>
        </p:nvSpPr>
        <p:spPr>
          <a:xfrm>
            <a:off x="6250786" y="1615209"/>
            <a:ext cx="99126" cy="106126"/>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60" name="Rectangle 59"/>
          <p:cNvSpPr/>
          <p:nvPr/>
        </p:nvSpPr>
        <p:spPr>
          <a:xfrm>
            <a:off x="4038600" y="1883851"/>
            <a:ext cx="569600" cy="238862"/>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
        <p:nvSpPr>
          <p:cNvPr id="61" name="Rectangle 60"/>
          <p:cNvSpPr/>
          <p:nvPr/>
        </p:nvSpPr>
        <p:spPr>
          <a:xfrm>
            <a:off x="5656316" y="1880041"/>
            <a:ext cx="619252" cy="238862"/>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
        <p:nvSpPr>
          <p:cNvPr id="67" name="Rectangle 66"/>
          <p:cNvSpPr/>
          <p:nvPr/>
        </p:nvSpPr>
        <p:spPr>
          <a:xfrm>
            <a:off x="6250786" y="2976468"/>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September</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ACT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sp>
        <p:nvSpPr>
          <p:cNvPr id="74" name="Oval 73"/>
          <p:cNvSpPr/>
          <p:nvPr/>
        </p:nvSpPr>
        <p:spPr>
          <a:xfrm>
            <a:off x="6605149" y="3412256"/>
            <a:ext cx="99126" cy="106126"/>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75" name="Oval 74"/>
          <p:cNvSpPr/>
          <p:nvPr/>
        </p:nvSpPr>
        <p:spPr>
          <a:xfrm>
            <a:off x="5557190" y="3436504"/>
            <a:ext cx="99126" cy="106126"/>
          </a:xfrm>
          <a:prstGeom prst="ellipse">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sz="614" kern="0" dirty="0">
              <a:solidFill>
                <a:prstClr val="black"/>
              </a:solidFill>
              <a:latin typeface="Calibri"/>
            </a:endParaRPr>
          </a:p>
        </p:txBody>
      </p:sp>
      <p:sp>
        <p:nvSpPr>
          <p:cNvPr id="76" name="Rectangle 75"/>
          <p:cNvSpPr/>
          <p:nvPr/>
        </p:nvSpPr>
        <p:spPr>
          <a:xfrm>
            <a:off x="5250004" y="2969847"/>
            <a:ext cx="713499" cy="437322"/>
          </a:xfrm>
          <a:prstGeom prst="rect">
            <a:avLst/>
          </a:prstGeom>
        </p:spPr>
        <p:txBody>
          <a:bodyPr wrap="square" lIns="0" tIns="0" rIns="0" bIns="0">
            <a:normAutofit lnSpcReduction="10000"/>
          </a:bodyPr>
          <a:lstStyle/>
          <a:p>
            <a:pPr algn="ctr"/>
            <a:r>
              <a:rPr lang="en-US" sz="10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June</a:t>
            </a:r>
          </a:p>
          <a:p>
            <a:pPr algn="ctr"/>
            <a:r>
              <a:rPr lang="en-US" sz="1950" b="1" dirty="0">
                <a:solidFill>
                  <a:prstClr val="white">
                    <a:lumMod val="50000"/>
                  </a:prstClr>
                </a:solidFill>
                <a:latin typeface="Helvetica" panose="020B0604020202020204" pitchFamily="34" charset="0"/>
                <a:ea typeface="ＭＳ Ｐゴシック" pitchFamily="34" charset="-128"/>
                <a:cs typeface="Helvetica" panose="020B0604020202020204" pitchFamily="34" charset="0"/>
              </a:rPr>
              <a:t>SAT</a:t>
            </a:r>
            <a:endParaRPr lang="en-US" sz="1125" dirty="0">
              <a:solidFill>
                <a:prstClr val="white">
                  <a:lumMod val="50000"/>
                </a:prstClr>
              </a:solidFill>
              <a:latin typeface="Helvetica" panose="020B0604020202020204" pitchFamily="34" charset="0"/>
              <a:ea typeface="ＭＳ Ｐゴシック" charset="-128"/>
              <a:cs typeface="Helvetica" panose="020B0604020202020204" pitchFamily="34" charset="0"/>
            </a:endParaRPr>
          </a:p>
        </p:txBody>
      </p:sp>
      <p:cxnSp>
        <p:nvCxnSpPr>
          <p:cNvPr id="77" name="Straight Connector 76"/>
          <p:cNvCxnSpPr/>
          <p:nvPr/>
        </p:nvCxnSpPr>
        <p:spPr>
          <a:xfrm>
            <a:off x="5606753" y="3465319"/>
            <a:ext cx="0" cy="461503"/>
          </a:xfrm>
          <a:prstGeom prst="line">
            <a:avLst/>
          </a:prstGeom>
          <a:noFill/>
          <a:ln w="41275" cap="flat" cmpd="sng" algn="ctr">
            <a:solidFill>
              <a:sysClr val="window" lastClr="FFFFFF">
                <a:lumMod val="75000"/>
              </a:sysClr>
            </a:solidFill>
            <a:prstDash val="sysDot"/>
          </a:ln>
          <a:effectLst/>
        </p:spPr>
      </p:cxnSp>
      <p:cxnSp>
        <p:nvCxnSpPr>
          <p:cNvPr id="78" name="Straight Connector 77"/>
          <p:cNvCxnSpPr/>
          <p:nvPr/>
        </p:nvCxnSpPr>
        <p:spPr>
          <a:xfrm>
            <a:off x="6654712" y="3429838"/>
            <a:ext cx="0" cy="461503"/>
          </a:xfrm>
          <a:prstGeom prst="line">
            <a:avLst/>
          </a:prstGeom>
          <a:noFill/>
          <a:ln w="41275" cap="flat" cmpd="sng" algn="ctr">
            <a:solidFill>
              <a:sysClr val="window" lastClr="FFFFFF">
                <a:lumMod val="75000"/>
              </a:sysClr>
            </a:solidFill>
            <a:prstDash val="sysDot"/>
          </a:ln>
          <a:effectLst/>
        </p:spPr>
      </p:cxnSp>
      <p:sp>
        <p:nvSpPr>
          <p:cNvPr id="79" name="Rectangle 78"/>
          <p:cNvSpPr/>
          <p:nvPr/>
        </p:nvSpPr>
        <p:spPr>
          <a:xfrm>
            <a:off x="4974811" y="3661205"/>
            <a:ext cx="628972" cy="238862"/>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
        <p:nvSpPr>
          <p:cNvPr id="83" name="Rectangle 82"/>
          <p:cNvSpPr/>
          <p:nvPr/>
        </p:nvSpPr>
        <p:spPr>
          <a:xfrm>
            <a:off x="6019800" y="3655636"/>
            <a:ext cx="634912" cy="238862"/>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
        <p:nvSpPr>
          <p:cNvPr id="40" name="Rectangle 39"/>
          <p:cNvSpPr/>
          <p:nvPr/>
        </p:nvSpPr>
        <p:spPr>
          <a:xfrm>
            <a:off x="2654939" y="3720636"/>
            <a:ext cx="1193674" cy="192808"/>
          </a:xfrm>
          <a:prstGeom prst="rect">
            <a:avLst/>
          </a:prstGeom>
          <a:solidFill>
            <a:srgbClr val="F6D922"/>
          </a:solidFill>
          <a:ln w="25400" cap="flat" cmpd="sng" algn="ctr">
            <a:noFill/>
            <a:prstDash val="solid"/>
          </a:ln>
          <a:effectLst/>
        </p:spPr>
        <p:txBody>
          <a:bodyPr rtlCol="0" anchor="ctr"/>
          <a:lstStyle/>
          <a:p>
            <a:pPr algn="ctr">
              <a:defRPr/>
            </a:pPr>
            <a:r>
              <a:rPr lang="en-US" sz="1100" b="1" dirty="0">
                <a:latin typeface="Helvetica" panose="020B0604020202020204" pitchFamily="34" charset="0"/>
                <a:cs typeface="Helvetica" panose="020B0604020202020204" pitchFamily="34" charset="0"/>
              </a:rPr>
              <a:t>PREP</a:t>
            </a:r>
          </a:p>
        </p:txBody>
      </p:sp>
    </p:spTree>
    <p:extLst>
      <p:ext uri="{BB962C8B-B14F-4D97-AF65-F5344CB8AC3E}">
        <p14:creationId xmlns:p14="http://schemas.microsoft.com/office/powerpoint/2010/main" val="650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0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left)">
                                      <p:cBhvr>
                                        <p:cTn id="83" dur="500"/>
                                        <p:tgtEl>
                                          <p:spTgt spid="79"/>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6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74"/>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7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wipe(left)">
                                      <p:cBhvr>
                                        <p:cTn id="9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69" grpId="0" animBg="1"/>
      <p:bldP spid="103" grpId="0"/>
      <p:bldP spid="37" grpId="0"/>
      <p:bldP spid="44" grpId="0" animBg="1"/>
      <p:bldP spid="45" grpId="0" animBg="1"/>
      <p:bldP spid="47" grpId="0"/>
      <p:bldP spid="48" grpId="0" animBg="1"/>
      <p:bldP spid="50" grpId="0"/>
      <p:bldP spid="51" grpId="0"/>
      <p:bldP spid="58" grpId="0" animBg="1"/>
      <p:bldP spid="59" grpId="0" animBg="1"/>
      <p:bldP spid="60" grpId="0" animBg="1"/>
      <p:bldP spid="61" grpId="0" animBg="1"/>
      <p:bldP spid="67" grpId="0"/>
      <p:bldP spid="74" grpId="0" animBg="1"/>
      <p:bldP spid="75" grpId="0" animBg="1"/>
      <p:bldP spid="76" grpId="0"/>
      <p:bldP spid="79" grpId="0" animBg="1"/>
      <p:bldP spid="83" grpId="0" animBg="1"/>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p:nvPr/>
        </p:nvSpPr>
        <p:spPr>
          <a:xfrm>
            <a:off x="429423" y="413470"/>
            <a:ext cx="8409777" cy="323165"/>
          </a:xfrm>
          <a:prstGeom prst="rect">
            <a:avLst/>
          </a:prstGeom>
        </p:spPr>
        <p:txBody>
          <a:bodyPr vert="horz" wrap="square" lIns="0" tIns="0" rIns="0" bIns="0" rtlCol="0">
            <a:spAutoFit/>
          </a:bodyPr>
          <a:lstStyle/>
          <a:p>
            <a:pPr marL="5776">
              <a:tabLst>
                <a:tab pos="3465287" algn="l"/>
                <a:tab pos="6445683" algn="l"/>
                <a:tab pos="6946458" algn="l"/>
              </a:tabLst>
            </a:pPr>
            <a:r>
              <a:rPr lang="en-US" sz="2100" b="1" spc="-14" dirty="0">
                <a:solidFill>
                  <a:prstClr val="black"/>
                </a:solidFill>
                <a:latin typeface="Helvetica"/>
                <a:cs typeface="Helvetica"/>
              </a:rPr>
              <a:t>GETTING INTO COLLEGE IS ABOUT MORE THAN TEST SCORES</a:t>
            </a:r>
            <a:endParaRPr sz="2100" dirty="0">
              <a:solidFill>
                <a:prstClr val="black"/>
              </a:solidFill>
              <a:latin typeface="Helvetica"/>
              <a:cs typeface="Helvetica"/>
            </a:endParaRPr>
          </a:p>
        </p:txBody>
      </p:sp>
      <p:grpSp>
        <p:nvGrpSpPr>
          <p:cNvPr id="2" name="Group 1"/>
          <p:cNvGrpSpPr/>
          <p:nvPr/>
        </p:nvGrpSpPr>
        <p:grpSpPr>
          <a:xfrm>
            <a:off x="436059" y="1550085"/>
            <a:ext cx="2197756" cy="2757402"/>
            <a:chOff x="436059" y="1550085"/>
            <a:chExt cx="2197756" cy="2757402"/>
          </a:xfrm>
        </p:grpSpPr>
        <p:sp>
          <p:nvSpPr>
            <p:cNvPr id="17" name="object 3"/>
            <p:cNvSpPr/>
            <p:nvPr/>
          </p:nvSpPr>
          <p:spPr>
            <a:xfrm>
              <a:off x="440821" y="1550085"/>
              <a:ext cx="2190536"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p:spPr>
          <p:txBody>
            <a:bodyPr wrap="square" lIns="0" tIns="0" rIns="0" bIns="0" rtlCol="0"/>
            <a:lstStyle/>
            <a:p>
              <a:endParaRPr sz="372" dirty="0">
                <a:solidFill>
                  <a:prstClr val="black"/>
                </a:solidFill>
              </a:endParaRPr>
            </a:p>
          </p:txBody>
        </p:sp>
        <p:sp>
          <p:nvSpPr>
            <p:cNvPr id="20" name="object 4"/>
            <p:cNvSpPr/>
            <p:nvPr/>
          </p:nvSpPr>
          <p:spPr>
            <a:xfrm>
              <a:off x="440821" y="1550085"/>
              <a:ext cx="2190536" cy="2750227"/>
            </a:xfrm>
            <a:custGeom>
              <a:avLst/>
              <a:gdLst/>
              <a:ahLst/>
              <a:cxnLst/>
              <a:rect l="l" t="t" r="r" b="b"/>
              <a:pathLst>
                <a:path w="4816475" h="6047105">
                  <a:moveTo>
                    <a:pt x="0" y="6046936"/>
                  </a:moveTo>
                  <a:lnTo>
                    <a:pt x="4816366" y="6046936"/>
                  </a:lnTo>
                  <a:lnTo>
                    <a:pt x="4816366" y="0"/>
                  </a:lnTo>
                  <a:lnTo>
                    <a:pt x="0" y="0"/>
                  </a:lnTo>
                  <a:lnTo>
                    <a:pt x="0" y="6046936"/>
                  </a:lnTo>
                  <a:close/>
                </a:path>
              </a:pathLst>
            </a:custGeom>
            <a:ln w="31412">
              <a:solidFill>
                <a:srgbClr val="000000"/>
              </a:solidFill>
            </a:ln>
          </p:spPr>
          <p:txBody>
            <a:bodyPr wrap="square" lIns="0" tIns="0" rIns="0" bIns="0" rtlCol="0"/>
            <a:lstStyle/>
            <a:p>
              <a:endParaRPr sz="372" dirty="0">
                <a:solidFill>
                  <a:prstClr val="black"/>
                </a:solidFill>
              </a:endParaRPr>
            </a:p>
          </p:txBody>
        </p:sp>
        <p:sp>
          <p:nvSpPr>
            <p:cNvPr id="21" name="object 5"/>
            <p:cNvSpPr/>
            <p:nvPr/>
          </p:nvSpPr>
          <p:spPr>
            <a:xfrm>
              <a:off x="443202" y="2314413"/>
              <a:ext cx="2183343" cy="199284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372" dirty="0">
                <a:solidFill>
                  <a:prstClr val="black"/>
                </a:solidFill>
              </a:endParaRPr>
            </a:p>
          </p:txBody>
        </p:sp>
        <p:sp>
          <p:nvSpPr>
            <p:cNvPr id="22" name="object 6"/>
            <p:cNvSpPr/>
            <p:nvPr/>
          </p:nvSpPr>
          <p:spPr>
            <a:xfrm>
              <a:off x="443202" y="2314413"/>
              <a:ext cx="2183605" cy="1992998"/>
            </a:xfrm>
            <a:custGeom>
              <a:avLst/>
              <a:gdLst/>
              <a:ahLst/>
              <a:cxnLst/>
              <a:rect l="l" t="t" r="r" b="b"/>
              <a:pathLst>
                <a:path w="4801235" h="4382134">
                  <a:moveTo>
                    <a:pt x="0" y="4382065"/>
                  </a:moveTo>
                  <a:lnTo>
                    <a:pt x="4800660" y="4382065"/>
                  </a:lnTo>
                  <a:lnTo>
                    <a:pt x="4800660" y="0"/>
                  </a:lnTo>
                  <a:lnTo>
                    <a:pt x="0" y="0"/>
                  </a:lnTo>
                  <a:lnTo>
                    <a:pt x="0" y="4382065"/>
                  </a:lnTo>
                  <a:close/>
                </a:path>
              </a:pathLst>
            </a:custGeom>
            <a:ln w="31412">
              <a:solidFill>
                <a:srgbClr val="000000"/>
              </a:solidFill>
            </a:ln>
          </p:spPr>
          <p:txBody>
            <a:bodyPr wrap="square" lIns="0" tIns="0" rIns="0" bIns="0" rtlCol="0"/>
            <a:lstStyle/>
            <a:p>
              <a:endParaRPr sz="372" dirty="0">
                <a:solidFill>
                  <a:prstClr val="black"/>
                </a:solidFill>
              </a:endParaRPr>
            </a:p>
          </p:txBody>
        </p:sp>
        <p:sp>
          <p:nvSpPr>
            <p:cNvPr id="33" name="object 17"/>
            <p:cNvSpPr txBox="1"/>
            <p:nvPr/>
          </p:nvSpPr>
          <p:spPr>
            <a:xfrm>
              <a:off x="623869" y="1848083"/>
              <a:ext cx="1700445" cy="258982"/>
            </a:xfrm>
            <a:prstGeom prst="rect">
              <a:avLst/>
            </a:prstGeom>
          </p:spPr>
          <p:txBody>
            <a:bodyPr vert="horz" wrap="square" lIns="0" tIns="0" rIns="0" bIns="0" rtlCol="0">
              <a:spAutoFit/>
            </a:bodyPr>
            <a:lstStyle/>
            <a:p>
              <a:pPr marL="5776"/>
              <a:r>
                <a:rPr sz="1683" b="1" spc="-20" dirty="0">
                  <a:solidFill>
                    <a:prstClr val="black"/>
                  </a:solidFill>
                  <a:latin typeface="Helvetica"/>
                  <a:cs typeface="Helvetica"/>
                </a:rPr>
                <a:t>G</a:t>
              </a:r>
              <a:r>
                <a:rPr sz="1683" b="1" spc="-34" dirty="0">
                  <a:solidFill>
                    <a:prstClr val="black"/>
                  </a:solidFill>
                  <a:latin typeface="Helvetica"/>
                  <a:cs typeface="Helvetica"/>
                </a:rPr>
                <a:t>R</a:t>
              </a:r>
              <a:r>
                <a:rPr sz="1683" b="1" dirty="0">
                  <a:solidFill>
                    <a:prstClr val="black"/>
                  </a:solidFill>
                  <a:latin typeface="Helvetica"/>
                  <a:cs typeface="Helvetica"/>
                </a:rPr>
                <a:t>E</a:t>
              </a:r>
              <a:r>
                <a:rPr sz="1683" b="1" spc="-152" dirty="0">
                  <a:solidFill>
                    <a:prstClr val="black"/>
                  </a:solidFill>
                  <a:latin typeface="Helvetica"/>
                  <a:cs typeface="Helvetica"/>
                </a:rPr>
                <a:t>A</a:t>
              </a:r>
              <a:r>
                <a:rPr sz="1683" b="1" dirty="0">
                  <a:solidFill>
                    <a:prstClr val="black"/>
                  </a:solidFill>
                  <a:latin typeface="Helvetica"/>
                  <a:cs typeface="Helvetica"/>
                </a:rPr>
                <a:t>T </a:t>
              </a:r>
              <a:r>
                <a:rPr sz="1683" b="1" spc="-20" dirty="0">
                  <a:solidFill>
                    <a:prstClr val="black"/>
                  </a:solidFill>
                  <a:latin typeface="Helvetica"/>
                  <a:cs typeface="Helvetica"/>
                </a:rPr>
                <a:t>G</a:t>
              </a:r>
              <a:r>
                <a:rPr sz="1683" b="1" spc="-14" dirty="0">
                  <a:solidFill>
                    <a:prstClr val="black"/>
                  </a:solidFill>
                  <a:latin typeface="Helvetica"/>
                  <a:cs typeface="Helvetica"/>
                </a:rPr>
                <a:t>R</a:t>
              </a:r>
              <a:r>
                <a:rPr sz="1683" b="1" spc="-23" dirty="0">
                  <a:solidFill>
                    <a:prstClr val="black"/>
                  </a:solidFill>
                  <a:latin typeface="Helvetica"/>
                  <a:cs typeface="Helvetica"/>
                </a:rPr>
                <a:t>A</a:t>
              </a:r>
              <a:r>
                <a:rPr sz="1683" b="1" spc="-16" dirty="0">
                  <a:solidFill>
                    <a:prstClr val="black"/>
                  </a:solidFill>
                  <a:latin typeface="Helvetica"/>
                  <a:cs typeface="Helvetica"/>
                </a:rPr>
                <a:t>D</a:t>
              </a:r>
              <a:r>
                <a:rPr sz="1683" b="1" spc="-27" dirty="0">
                  <a:solidFill>
                    <a:prstClr val="black"/>
                  </a:solidFill>
                  <a:latin typeface="Helvetica"/>
                  <a:cs typeface="Helvetica"/>
                </a:rPr>
                <a:t>E</a:t>
              </a:r>
              <a:r>
                <a:rPr sz="1683" b="1" dirty="0">
                  <a:solidFill>
                    <a:prstClr val="black"/>
                  </a:solidFill>
                  <a:latin typeface="Helvetica"/>
                  <a:cs typeface="Helvetica"/>
                </a:rPr>
                <a:t>S</a:t>
              </a:r>
              <a:endParaRPr sz="1683" dirty="0">
                <a:solidFill>
                  <a:prstClr val="black"/>
                </a:solidFill>
                <a:latin typeface="Helvetica"/>
                <a:cs typeface="Helvetica"/>
              </a:endParaRPr>
            </a:p>
          </p:txBody>
        </p:sp>
        <p:sp>
          <p:nvSpPr>
            <p:cNvPr id="43" name="object 27"/>
            <p:cNvSpPr/>
            <p:nvPr/>
          </p:nvSpPr>
          <p:spPr>
            <a:xfrm>
              <a:off x="436059" y="2307269"/>
              <a:ext cx="2197756"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alpha val="41000"/>
              </a:srgbClr>
            </a:solidFill>
          </p:spPr>
          <p:txBody>
            <a:bodyPr wrap="square" lIns="0" tIns="0" rIns="0" bIns="0" rtlCol="0"/>
            <a:lstStyle/>
            <a:p>
              <a:r>
                <a:rPr lang="en-US" sz="372" dirty="0">
                  <a:solidFill>
                    <a:prstClr val="black"/>
                  </a:solidFill>
                </a:rPr>
                <a:t>Z</a:t>
              </a:r>
              <a:endParaRPr sz="372" dirty="0">
                <a:solidFill>
                  <a:prstClr val="black"/>
                </a:solidFill>
              </a:endParaRPr>
            </a:p>
          </p:txBody>
        </p:sp>
        <p:sp>
          <p:nvSpPr>
            <p:cNvPr id="44" name="object 28"/>
            <p:cNvSpPr/>
            <p:nvPr/>
          </p:nvSpPr>
          <p:spPr>
            <a:xfrm>
              <a:off x="941923" y="3312013"/>
              <a:ext cx="453125" cy="443883"/>
            </a:xfrm>
            <a:custGeom>
              <a:avLst/>
              <a:gdLst/>
              <a:ahLst/>
              <a:cxnLst/>
              <a:rect l="l" t="t" r="r" b="b"/>
              <a:pathLst>
                <a:path w="996314" h="975995">
                  <a:moveTo>
                    <a:pt x="995938" y="487775"/>
                  </a:moveTo>
                  <a:lnTo>
                    <a:pt x="994287" y="447770"/>
                  </a:lnTo>
                  <a:lnTo>
                    <a:pt x="989420" y="408655"/>
                  </a:lnTo>
                  <a:lnTo>
                    <a:pt x="981466" y="370556"/>
                  </a:lnTo>
                  <a:lnTo>
                    <a:pt x="970551" y="333599"/>
                  </a:lnTo>
                  <a:lnTo>
                    <a:pt x="956805" y="297909"/>
                  </a:lnTo>
                  <a:lnTo>
                    <a:pt x="921331" y="230834"/>
                  </a:lnTo>
                  <a:lnTo>
                    <a:pt x="876069" y="170334"/>
                  </a:lnTo>
                  <a:lnTo>
                    <a:pt x="822043" y="117415"/>
                  </a:lnTo>
                  <a:lnTo>
                    <a:pt x="760280" y="73079"/>
                  </a:lnTo>
                  <a:lnTo>
                    <a:pt x="726817" y="54443"/>
                  </a:lnTo>
                  <a:lnTo>
                    <a:pt x="691804" y="38331"/>
                  </a:lnTo>
                  <a:lnTo>
                    <a:pt x="655369" y="24866"/>
                  </a:lnTo>
                  <a:lnTo>
                    <a:pt x="617640" y="14175"/>
                  </a:lnTo>
                  <a:lnTo>
                    <a:pt x="578746" y="6384"/>
                  </a:lnTo>
                  <a:lnTo>
                    <a:pt x="538815" y="1616"/>
                  </a:lnTo>
                  <a:lnTo>
                    <a:pt x="497974" y="0"/>
                  </a:lnTo>
                  <a:lnTo>
                    <a:pt x="457132" y="1616"/>
                  </a:lnTo>
                  <a:lnTo>
                    <a:pt x="417199" y="6384"/>
                  </a:lnTo>
                  <a:lnTo>
                    <a:pt x="378303" y="14175"/>
                  </a:lnTo>
                  <a:lnTo>
                    <a:pt x="340574" y="24866"/>
                  </a:lnTo>
                  <a:lnTo>
                    <a:pt x="304138" y="38331"/>
                  </a:lnTo>
                  <a:lnTo>
                    <a:pt x="269124" y="54443"/>
                  </a:lnTo>
                  <a:lnTo>
                    <a:pt x="235660" y="73079"/>
                  </a:lnTo>
                  <a:lnTo>
                    <a:pt x="203875" y="94111"/>
                  </a:lnTo>
                  <a:lnTo>
                    <a:pt x="145851" y="142864"/>
                  </a:lnTo>
                  <a:lnTo>
                    <a:pt x="96078" y="199700"/>
                  </a:lnTo>
                  <a:lnTo>
                    <a:pt x="55582" y="263612"/>
                  </a:lnTo>
                  <a:lnTo>
                    <a:pt x="25386" y="333599"/>
                  </a:lnTo>
                  <a:lnTo>
                    <a:pt x="14472" y="370556"/>
                  </a:lnTo>
                  <a:lnTo>
                    <a:pt x="6517" y="408655"/>
                  </a:lnTo>
                  <a:lnTo>
                    <a:pt x="1650" y="447770"/>
                  </a:lnTo>
                  <a:lnTo>
                    <a:pt x="0" y="487775"/>
                  </a:lnTo>
                  <a:lnTo>
                    <a:pt x="1650" y="527781"/>
                  </a:lnTo>
                  <a:lnTo>
                    <a:pt x="6517" y="566896"/>
                  </a:lnTo>
                  <a:lnTo>
                    <a:pt x="14472" y="604995"/>
                  </a:lnTo>
                  <a:lnTo>
                    <a:pt x="25386" y="641952"/>
                  </a:lnTo>
                  <a:lnTo>
                    <a:pt x="39132" y="677641"/>
                  </a:lnTo>
                  <a:lnTo>
                    <a:pt x="74606" y="744716"/>
                  </a:lnTo>
                  <a:lnTo>
                    <a:pt x="119869" y="805216"/>
                  </a:lnTo>
                  <a:lnTo>
                    <a:pt x="173896" y="858136"/>
                  </a:lnTo>
                  <a:lnTo>
                    <a:pt x="235660" y="902472"/>
                  </a:lnTo>
                  <a:lnTo>
                    <a:pt x="269124" y="921107"/>
                  </a:lnTo>
                  <a:lnTo>
                    <a:pt x="304138" y="937220"/>
                  </a:lnTo>
                  <a:lnTo>
                    <a:pt x="340574" y="950684"/>
                  </a:lnTo>
                  <a:lnTo>
                    <a:pt x="378303" y="961375"/>
                  </a:lnTo>
                  <a:lnTo>
                    <a:pt x="417199" y="969167"/>
                  </a:lnTo>
                  <a:lnTo>
                    <a:pt x="457132" y="973934"/>
                  </a:lnTo>
                  <a:lnTo>
                    <a:pt x="497974" y="975551"/>
                  </a:lnTo>
                  <a:lnTo>
                    <a:pt x="538815" y="973934"/>
                  </a:lnTo>
                  <a:lnTo>
                    <a:pt x="578746" y="969167"/>
                  </a:lnTo>
                  <a:lnTo>
                    <a:pt x="617640" y="961375"/>
                  </a:lnTo>
                  <a:lnTo>
                    <a:pt x="655369" y="950684"/>
                  </a:lnTo>
                  <a:lnTo>
                    <a:pt x="691804" y="937220"/>
                  </a:lnTo>
                  <a:lnTo>
                    <a:pt x="726817" y="921107"/>
                  </a:lnTo>
                  <a:lnTo>
                    <a:pt x="760280" y="902472"/>
                  </a:lnTo>
                  <a:lnTo>
                    <a:pt x="792065" y="881440"/>
                  </a:lnTo>
                  <a:lnTo>
                    <a:pt x="850087" y="832686"/>
                  </a:lnTo>
                  <a:lnTo>
                    <a:pt x="899860" y="775851"/>
                  </a:lnTo>
                  <a:lnTo>
                    <a:pt x="940356" y="711938"/>
                  </a:lnTo>
                  <a:lnTo>
                    <a:pt x="970551" y="641952"/>
                  </a:lnTo>
                  <a:lnTo>
                    <a:pt x="981466" y="604995"/>
                  </a:lnTo>
                  <a:lnTo>
                    <a:pt x="989420" y="566896"/>
                  </a:lnTo>
                  <a:lnTo>
                    <a:pt x="994287" y="527781"/>
                  </a:lnTo>
                  <a:lnTo>
                    <a:pt x="995938" y="487775"/>
                  </a:lnTo>
                  <a:close/>
                </a:path>
              </a:pathLst>
            </a:custGeom>
            <a:ln w="27014">
              <a:solidFill>
                <a:srgbClr val="FFFFFF"/>
              </a:solidFill>
            </a:ln>
          </p:spPr>
          <p:txBody>
            <a:bodyPr wrap="square" lIns="0" tIns="0" rIns="0" bIns="0" rtlCol="0"/>
            <a:lstStyle/>
            <a:p>
              <a:endParaRPr sz="372" dirty="0">
                <a:solidFill>
                  <a:prstClr val="black"/>
                </a:solidFill>
              </a:endParaRPr>
            </a:p>
          </p:txBody>
        </p:sp>
        <p:sp>
          <p:nvSpPr>
            <p:cNvPr id="45" name="object 29"/>
            <p:cNvSpPr/>
            <p:nvPr/>
          </p:nvSpPr>
          <p:spPr>
            <a:xfrm>
              <a:off x="977187" y="3346553"/>
              <a:ext cx="382658" cy="374860"/>
            </a:xfrm>
            <a:custGeom>
              <a:avLst/>
              <a:gdLst/>
              <a:ahLst/>
              <a:cxnLst/>
              <a:rect l="l" t="t" r="r" b="b"/>
              <a:pathLst>
                <a:path w="841375" h="824229">
                  <a:moveTo>
                    <a:pt x="840864" y="411830"/>
                  </a:moveTo>
                  <a:lnTo>
                    <a:pt x="835361" y="345029"/>
                  </a:lnTo>
                  <a:lnTo>
                    <a:pt x="819430" y="281659"/>
                  </a:lnTo>
                  <a:lnTo>
                    <a:pt x="793936" y="222570"/>
                  </a:lnTo>
                  <a:lnTo>
                    <a:pt x="759745" y="168608"/>
                  </a:lnTo>
                  <a:lnTo>
                    <a:pt x="717722" y="120621"/>
                  </a:lnTo>
                  <a:lnTo>
                    <a:pt x="668734" y="79459"/>
                  </a:lnTo>
                  <a:lnTo>
                    <a:pt x="613646" y="45967"/>
                  </a:lnTo>
                  <a:lnTo>
                    <a:pt x="553323" y="20995"/>
                  </a:lnTo>
                  <a:lnTo>
                    <a:pt x="488632" y="5390"/>
                  </a:lnTo>
                  <a:lnTo>
                    <a:pt x="420437" y="0"/>
                  </a:lnTo>
                  <a:lnTo>
                    <a:pt x="385954" y="1365"/>
                  </a:lnTo>
                  <a:lnTo>
                    <a:pt x="319401" y="11968"/>
                  </a:lnTo>
                  <a:lnTo>
                    <a:pt x="256783" y="32363"/>
                  </a:lnTo>
                  <a:lnTo>
                    <a:pt x="198968" y="61701"/>
                  </a:lnTo>
                  <a:lnTo>
                    <a:pt x="146820" y="99134"/>
                  </a:lnTo>
                  <a:lnTo>
                    <a:pt x="101206" y="143815"/>
                  </a:lnTo>
                  <a:lnTo>
                    <a:pt x="62990" y="194895"/>
                  </a:lnTo>
                  <a:lnTo>
                    <a:pt x="33039" y="251527"/>
                  </a:lnTo>
                  <a:lnTo>
                    <a:pt x="12218" y="312862"/>
                  </a:lnTo>
                  <a:lnTo>
                    <a:pt x="1393" y="378053"/>
                  </a:lnTo>
                  <a:lnTo>
                    <a:pt x="0" y="411830"/>
                  </a:lnTo>
                  <a:lnTo>
                    <a:pt x="1393" y="445607"/>
                  </a:lnTo>
                  <a:lnTo>
                    <a:pt x="12218" y="510798"/>
                  </a:lnTo>
                  <a:lnTo>
                    <a:pt x="33039" y="572133"/>
                  </a:lnTo>
                  <a:lnTo>
                    <a:pt x="62990" y="628765"/>
                  </a:lnTo>
                  <a:lnTo>
                    <a:pt x="101206" y="679845"/>
                  </a:lnTo>
                  <a:lnTo>
                    <a:pt x="146820" y="724526"/>
                  </a:lnTo>
                  <a:lnTo>
                    <a:pt x="198968" y="761959"/>
                  </a:lnTo>
                  <a:lnTo>
                    <a:pt x="256783" y="791297"/>
                  </a:lnTo>
                  <a:lnTo>
                    <a:pt x="319401" y="811691"/>
                  </a:lnTo>
                  <a:lnTo>
                    <a:pt x="385954" y="822295"/>
                  </a:lnTo>
                  <a:lnTo>
                    <a:pt x="420437" y="823660"/>
                  </a:lnTo>
                  <a:lnTo>
                    <a:pt x="454918" y="822295"/>
                  </a:lnTo>
                  <a:lnTo>
                    <a:pt x="521469" y="811691"/>
                  </a:lnTo>
                  <a:lnTo>
                    <a:pt x="584085" y="791297"/>
                  </a:lnTo>
                  <a:lnTo>
                    <a:pt x="641898" y="761959"/>
                  </a:lnTo>
                  <a:lnTo>
                    <a:pt x="694045" y="724526"/>
                  </a:lnTo>
                  <a:lnTo>
                    <a:pt x="739658" y="679845"/>
                  </a:lnTo>
                  <a:lnTo>
                    <a:pt x="777873" y="628765"/>
                  </a:lnTo>
                  <a:lnTo>
                    <a:pt x="807824" y="572133"/>
                  </a:lnTo>
                  <a:lnTo>
                    <a:pt x="828645" y="510798"/>
                  </a:lnTo>
                  <a:lnTo>
                    <a:pt x="839470" y="445607"/>
                  </a:lnTo>
                  <a:lnTo>
                    <a:pt x="840864" y="411830"/>
                  </a:lnTo>
                  <a:close/>
                </a:path>
              </a:pathLst>
            </a:custGeom>
            <a:ln w="27014">
              <a:solidFill>
                <a:srgbClr val="FFFFFF"/>
              </a:solidFill>
            </a:ln>
          </p:spPr>
          <p:txBody>
            <a:bodyPr wrap="square" lIns="0" tIns="0" rIns="0" bIns="0" rtlCol="0"/>
            <a:lstStyle/>
            <a:p>
              <a:endParaRPr sz="372" dirty="0">
                <a:solidFill>
                  <a:prstClr val="black"/>
                </a:solidFill>
              </a:endParaRPr>
            </a:p>
          </p:txBody>
        </p:sp>
        <p:sp>
          <p:nvSpPr>
            <p:cNvPr id="46" name="object 30"/>
            <p:cNvSpPr/>
            <p:nvPr/>
          </p:nvSpPr>
          <p:spPr>
            <a:xfrm>
              <a:off x="1170279" y="2801533"/>
              <a:ext cx="745966" cy="954190"/>
            </a:xfrm>
            <a:custGeom>
              <a:avLst/>
              <a:gdLst/>
              <a:ahLst/>
              <a:cxnLst/>
              <a:rect l="l" t="t" r="r" b="b"/>
              <a:pathLst>
                <a:path w="1640204" h="2098040">
                  <a:moveTo>
                    <a:pt x="0" y="1122405"/>
                  </a:moveTo>
                  <a:lnTo>
                    <a:pt x="0" y="0"/>
                  </a:lnTo>
                  <a:lnTo>
                    <a:pt x="1639698" y="0"/>
                  </a:lnTo>
                  <a:lnTo>
                    <a:pt x="1639698" y="2097978"/>
                  </a:lnTo>
                  <a:lnTo>
                    <a:pt x="0" y="2097978"/>
                  </a:lnTo>
                </a:path>
              </a:pathLst>
            </a:custGeom>
            <a:ln w="27014">
              <a:solidFill>
                <a:srgbClr val="FFFFFF"/>
              </a:solidFill>
            </a:ln>
          </p:spPr>
          <p:txBody>
            <a:bodyPr wrap="square" lIns="0" tIns="0" rIns="0" bIns="0" rtlCol="0"/>
            <a:lstStyle/>
            <a:p>
              <a:endParaRPr sz="372" dirty="0">
                <a:solidFill>
                  <a:prstClr val="black"/>
                </a:solidFill>
              </a:endParaRPr>
            </a:p>
          </p:txBody>
        </p:sp>
        <p:sp>
          <p:nvSpPr>
            <p:cNvPr id="47" name="object 31"/>
            <p:cNvSpPr/>
            <p:nvPr/>
          </p:nvSpPr>
          <p:spPr>
            <a:xfrm>
              <a:off x="1309396" y="2949298"/>
              <a:ext cx="221797" cy="0"/>
            </a:xfrm>
            <a:custGeom>
              <a:avLst/>
              <a:gdLst/>
              <a:ahLst/>
              <a:cxnLst/>
              <a:rect l="l" t="t" r="r" b="b"/>
              <a:pathLst>
                <a:path w="487679">
                  <a:moveTo>
                    <a:pt x="0" y="0"/>
                  </a:moveTo>
                  <a:lnTo>
                    <a:pt x="487503" y="0"/>
                  </a:lnTo>
                </a:path>
              </a:pathLst>
            </a:custGeom>
            <a:ln w="27014">
              <a:solidFill>
                <a:srgbClr val="FFFFFF"/>
              </a:solidFill>
            </a:ln>
          </p:spPr>
          <p:txBody>
            <a:bodyPr wrap="square" lIns="0" tIns="0" rIns="0" bIns="0" rtlCol="0"/>
            <a:lstStyle/>
            <a:p>
              <a:endParaRPr sz="372" dirty="0">
                <a:solidFill>
                  <a:prstClr val="black"/>
                </a:solidFill>
              </a:endParaRPr>
            </a:p>
          </p:txBody>
        </p:sp>
        <p:sp>
          <p:nvSpPr>
            <p:cNvPr id="48" name="object 32"/>
            <p:cNvSpPr/>
            <p:nvPr/>
          </p:nvSpPr>
          <p:spPr>
            <a:xfrm>
              <a:off x="1309396" y="3076638"/>
              <a:ext cx="467565" cy="0"/>
            </a:xfrm>
            <a:custGeom>
              <a:avLst/>
              <a:gdLst/>
              <a:ahLst/>
              <a:cxnLst/>
              <a:rect l="l" t="t" r="r" b="b"/>
              <a:pathLst>
                <a:path w="1028064">
                  <a:moveTo>
                    <a:pt x="0" y="0"/>
                  </a:moveTo>
                  <a:lnTo>
                    <a:pt x="1027926" y="0"/>
                  </a:lnTo>
                </a:path>
              </a:pathLst>
            </a:custGeom>
            <a:ln w="27014">
              <a:solidFill>
                <a:srgbClr val="FFFFFF"/>
              </a:solidFill>
            </a:ln>
          </p:spPr>
          <p:txBody>
            <a:bodyPr wrap="square" lIns="0" tIns="0" rIns="0" bIns="0" rtlCol="0"/>
            <a:lstStyle/>
            <a:p>
              <a:endParaRPr sz="372" dirty="0">
                <a:solidFill>
                  <a:prstClr val="black"/>
                </a:solidFill>
              </a:endParaRPr>
            </a:p>
          </p:txBody>
        </p:sp>
        <p:sp>
          <p:nvSpPr>
            <p:cNvPr id="49" name="object 33"/>
            <p:cNvSpPr/>
            <p:nvPr/>
          </p:nvSpPr>
          <p:spPr>
            <a:xfrm>
              <a:off x="1309396" y="3203978"/>
              <a:ext cx="467565" cy="0"/>
            </a:xfrm>
            <a:custGeom>
              <a:avLst/>
              <a:gdLst/>
              <a:ahLst/>
              <a:cxnLst/>
              <a:rect l="l" t="t" r="r" b="b"/>
              <a:pathLst>
                <a:path w="1028064">
                  <a:moveTo>
                    <a:pt x="0" y="0"/>
                  </a:moveTo>
                  <a:lnTo>
                    <a:pt x="1027926" y="0"/>
                  </a:lnTo>
                </a:path>
              </a:pathLst>
            </a:custGeom>
            <a:ln w="27014">
              <a:solidFill>
                <a:srgbClr val="FFFFFF"/>
              </a:solidFill>
            </a:ln>
          </p:spPr>
          <p:txBody>
            <a:bodyPr wrap="square" lIns="0" tIns="0" rIns="0" bIns="0" rtlCol="0"/>
            <a:lstStyle/>
            <a:p>
              <a:endParaRPr sz="372" dirty="0">
                <a:solidFill>
                  <a:prstClr val="black"/>
                </a:solidFill>
              </a:endParaRPr>
            </a:p>
          </p:txBody>
        </p:sp>
        <p:sp>
          <p:nvSpPr>
            <p:cNvPr id="50" name="object 34"/>
            <p:cNvSpPr/>
            <p:nvPr/>
          </p:nvSpPr>
          <p:spPr>
            <a:xfrm>
              <a:off x="1309396" y="3267654"/>
              <a:ext cx="110899" cy="0"/>
            </a:xfrm>
            <a:custGeom>
              <a:avLst/>
              <a:gdLst/>
              <a:ahLst/>
              <a:cxnLst/>
              <a:rect l="l" t="t" r="r" b="b"/>
              <a:pathLst>
                <a:path w="243839">
                  <a:moveTo>
                    <a:pt x="0" y="0"/>
                  </a:moveTo>
                  <a:lnTo>
                    <a:pt x="243751" y="0"/>
                  </a:lnTo>
                </a:path>
              </a:pathLst>
            </a:custGeom>
            <a:ln w="27014">
              <a:solidFill>
                <a:srgbClr val="FFFFFF"/>
              </a:solidFill>
            </a:ln>
          </p:spPr>
          <p:txBody>
            <a:bodyPr wrap="square" lIns="0" tIns="0" rIns="0" bIns="0" rtlCol="0"/>
            <a:lstStyle/>
            <a:p>
              <a:endParaRPr sz="372" dirty="0">
                <a:solidFill>
                  <a:prstClr val="black"/>
                </a:solidFill>
              </a:endParaRPr>
            </a:p>
          </p:txBody>
        </p:sp>
        <p:sp>
          <p:nvSpPr>
            <p:cNvPr id="51" name="object 35"/>
            <p:cNvSpPr/>
            <p:nvPr/>
          </p:nvSpPr>
          <p:spPr>
            <a:xfrm>
              <a:off x="1309396" y="3331324"/>
              <a:ext cx="467565" cy="0"/>
            </a:xfrm>
            <a:custGeom>
              <a:avLst/>
              <a:gdLst/>
              <a:ahLst/>
              <a:cxnLst/>
              <a:rect l="l" t="t" r="r" b="b"/>
              <a:pathLst>
                <a:path w="1028064">
                  <a:moveTo>
                    <a:pt x="0" y="0"/>
                  </a:moveTo>
                  <a:lnTo>
                    <a:pt x="1027926" y="0"/>
                  </a:lnTo>
                </a:path>
              </a:pathLst>
            </a:custGeom>
            <a:ln w="27014">
              <a:solidFill>
                <a:srgbClr val="FFFFFF"/>
              </a:solidFill>
            </a:ln>
          </p:spPr>
          <p:txBody>
            <a:bodyPr wrap="square" lIns="0" tIns="0" rIns="0" bIns="0" rtlCol="0"/>
            <a:lstStyle/>
            <a:p>
              <a:endParaRPr sz="372" dirty="0">
                <a:solidFill>
                  <a:prstClr val="black"/>
                </a:solidFill>
              </a:endParaRPr>
            </a:p>
          </p:txBody>
        </p:sp>
        <p:sp>
          <p:nvSpPr>
            <p:cNvPr id="52" name="object 36"/>
            <p:cNvSpPr/>
            <p:nvPr/>
          </p:nvSpPr>
          <p:spPr>
            <a:xfrm>
              <a:off x="1344974" y="3394994"/>
              <a:ext cx="198405" cy="0"/>
            </a:xfrm>
            <a:custGeom>
              <a:avLst/>
              <a:gdLst/>
              <a:ahLst/>
              <a:cxnLst/>
              <a:rect l="l" t="t" r="r" b="b"/>
              <a:pathLst>
                <a:path w="436245">
                  <a:moveTo>
                    <a:pt x="0" y="0"/>
                  </a:moveTo>
                  <a:lnTo>
                    <a:pt x="435735" y="0"/>
                  </a:lnTo>
                </a:path>
              </a:pathLst>
            </a:custGeom>
            <a:ln w="27014">
              <a:solidFill>
                <a:srgbClr val="FFFFFF"/>
              </a:solidFill>
            </a:ln>
          </p:spPr>
          <p:txBody>
            <a:bodyPr wrap="square" lIns="0" tIns="0" rIns="0" bIns="0" rtlCol="0"/>
            <a:lstStyle/>
            <a:p>
              <a:endParaRPr sz="372" dirty="0">
                <a:solidFill>
                  <a:prstClr val="black"/>
                </a:solidFill>
              </a:endParaRPr>
            </a:p>
          </p:txBody>
        </p:sp>
        <p:sp>
          <p:nvSpPr>
            <p:cNvPr id="53" name="object 37"/>
            <p:cNvSpPr/>
            <p:nvPr/>
          </p:nvSpPr>
          <p:spPr>
            <a:xfrm>
              <a:off x="1381485" y="3458664"/>
              <a:ext cx="395654" cy="0"/>
            </a:xfrm>
            <a:custGeom>
              <a:avLst/>
              <a:gdLst/>
              <a:ahLst/>
              <a:cxnLst/>
              <a:rect l="l" t="t" r="r" b="b"/>
              <a:pathLst>
                <a:path w="869950">
                  <a:moveTo>
                    <a:pt x="0" y="0"/>
                  </a:moveTo>
                  <a:lnTo>
                    <a:pt x="869418" y="0"/>
                  </a:lnTo>
                </a:path>
              </a:pathLst>
            </a:custGeom>
            <a:ln w="27014">
              <a:solidFill>
                <a:srgbClr val="FFFFFF"/>
              </a:solidFill>
            </a:ln>
          </p:spPr>
          <p:txBody>
            <a:bodyPr wrap="square" lIns="0" tIns="0" rIns="0" bIns="0" rtlCol="0"/>
            <a:lstStyle/>
            <a:p>
              <a:endParaRPr sz="372" dirty="0">
                <a:solidFill>
                  <a:prstClr val="black"/>
                </a:solidFill>
              </a:endParaRPr>
            </a:p>
          </p:txBody>
        </p:sp>
        <p:sp>
          <p:nvSpPr>
            <p:cNvPr id="54" name="object 38"/>
            <p:cNvSpPr/>
            <p:nvPr/>
          </p:nvSpPr>
          <p:spPr>
            <a:xfrm>
              <a:off x="1394877" y="3522334"/>
              <a:ext cx="101079" cy="0"/>
            </a:xfrm>
            <a:custGeom>
              <a:avLst/>
              <a:gdLst/>
              <a:ahLst/>
              <a:cxnLst/>
              <a:rect l="l" t="t" r="r" b="b"/>
              <a:pathLst>
                <a:path w="222250">
                  <a:moveTo>
                    <a:pt x="0" y="0"/>
                  </a:moveTo>
                  <a:lnTo>
                    <a:pt x="221888" y="0"/>
                  </a:lnTo>
                </a:path>
              </a:pathLst>
            </a:custGeom>
            <a:ln w="27014">
              <a:solidFill>
                <a:srgbClr val="FFFFFF"/>
              </a:solidFill>
            </a:ln>
          </p:spPr>
          <p:txBody>
            <a:bodyPr wrap="square" lIns="0" tIns="0" rIns="0" bIns="0" rtlCol="0"/>
            <a:lstStyle/>
            <a:p>
              <a:endParaRPr sz="372" dirty="0">
                <a:solidFill>
                  <a:prstClr val="black"/>
                </a:solidFill>
              </a:endParaRPr>
            </a:p>
          </p:txBody>
        </p:sp>
        <p:sp>
          <p:nvSpPr>
            <p:cNvPr id="55" name="object 39"/>
            <p:cNvSpPr/>
            <p:nvPr/>
          </p:nvSpPr>
          <p:spPr>
            <a:xfrm>
              <a:off x="1388534" y="3586005"/>
              <a:ext cx="388434" cy="0"/>
            </a:xfrm>
            <a:custGeom>
              <a:avLst/>
              <a:gdLst/>
              <a:ahLst/>
              <a:cxnLst/>
              <a:rect l="l" t="t" r="r" b="b"/>
              <a:pathLst>
                <a:path w="854075">
                  <a:moveTo>
                    <a:pt x="0" y="0"/>
                  </a:moveTo>
                  <a:lnTo>
                    <a:pt x="853921" y="0"/>
                  </a:lnTo>
                </a:path>
              </a:pathLst>
            </a:custGeom>
            <a:ln w="27014">
              <a:solidFill>
                <a:srgbClr val="FFFFFF"/>
              </a:solidFill>
            </a:ln>
          </p:spPr>
          <p:txBody>
            <a:bodyPr wrap="square" lIns="0" tIns="0" rIns="0" bIns="0" rtlCol="0"/>
            <a:lstStyle/>
            <a:p>
              <a:endParaRPr sz="372" dirty="0">
                <a:solidFill>
                  <a:prstClr val="black"/>
                </a:solidFill>
              </a:endParaRPr>
            </a:p>
          </p:txBody>
        </p:sp>
        <p:sp>
          <p:nvSpPr>
            <p:cNvPr id="56" name="object 40"/>
            <p:cNvSpPr/>
            <p:nvPr/>
          </p:nvSpPr>
          <p:spPr>
            <a:xfrm>
              <a:off x="1361360" y="3649674"/>
              <a:ext cx="331541" cy="0"/>
            </a:xfrm>
            <a:custGeom>
              <a:avLst/>
              <a:gdLst/>
              <a:ahLst/>
              <a:cxnLst/>
              <a:rect l="l" t="t" r="r" b="b"/>
              <a:pathLst>
                <a:path w="728979">
                  <a:moveTo>
                    <a:pt x="0" y="0"/>
                  </a:moveTo>
                  <a:lnTo>
                    <a:pt x="728731" y="0"/>
                  </a:lnTo>
                </a:path>
              </a:pathLst>
            </a:custGeom>
            <a:ln w="27014">
              <a:solidFill>
                <a:srgbClr val="FFFFFF"/>
              </a:solidFill>
            </a:ln>
          </p:spPr>
          <p:txBody>
            <a:bodyPr wrap="square" lIns="0" tIns="0" rIns="0" bIns="0" rtlCol="0"/>
            <a:lstStyle/>
            <a:p>
              <a:endParaRPr sz="372" dirty="0">
                <a:solidFill>
                  <a:prstClr val="black"/>
                </a:solidFill>
              </a:endParaRPr>
            </a:p>
          </p:txBody>
        </p:sp>
        <p:sp>
          <p:nvSpPr>
            <p:cNvPr id="57" name="object 41"/>
            <p:cNvSpPr txBox="1"/>
            <p:nvPr/>
          </p:nvSpPr>
          <p:spPr>
            <a:xfrm>
              <a:off x="1066332" y="3429232"/>
              <a:ext cx="243064" cy="186205"/>
            </a:xfrm>
            <a:prstGeom prst="rect">
              <a:avLst/>
            </a:prstGeom>
          </p:spPr>
          <p:txBody>
            <a:bodyPr vert="horz" wrap="square" lIns="0" tIns="0" rIns="0" bIns="0" rtlCol="0">
              <a:spAutoFit/>
            </a:bodyPr>
            <a:lstStyle/>
            <a:p>
              <a:pPr marL="5776"/>
              <a:r>
                <a:rPr sz="1210" spc="14" dirty="0">
                  <a:solidFill>
                    <a:srgbClr val="FFFFFF"/>
                  </a:solidFill>
                  <a:latin typeface="Brandon Grotesque"/>
                  <a:cs typeface="Brandon Grotesque"/>
                </a:rPr>
                <a:t>3.8</a:t>
              </a:r>
              <a:endParaRPr sz="1210" dirty="0">
                <a:solidFill>
                  <a:prstClr val="black"/>
                </a:solidFill>
                <a:latin typeface="Brandon Grotesque"/>
                <a:cs typeface="Brandon Grotesque"/>
              </a:endParaRPr>
            </a:p>
          </p:txBody>
        </p:sp>
      </p:grpSp>
      <p:grpSp>
        <p:nvGrpSpPr>
          <p:cNvPr id="4" name="Group 3"/>
          <p:cNvGrpSpPr/>
          <p:nvPr/>
        </p:nvGrpSpPr>
        <p:grpSpPr>
          <a:xfrm>
            <a:off x="6431364" y="1550085"/>
            <a:ext cx="2200137" cy="2757402"/>
            <a:chOff x="6431364" y="1550085"/>
            <a:chExt cx="2200137" cy="2757402"/>
          </a:xfrm>
        </p:grpSpPr>
        <p:sp>
          <p:nvSpPr>
            <p:cNvPr id="27" name="object 11"/>
            <p:cNvSpPr/>
            <p:nvPr/>
          </p:nvSpPr>
          <p:spPr>
            <a:xfrm>
              <a:off x="6431364" y="1550085"/>
              <a:ext cx="2197756"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p:spPr>
          <p:txBody>
            <a:bodyPr wrap="square" lIns="0" tIns="0" rIns="0" bIns="0" rtlCol="0"/>
            <a:lstStyle/>
            <a:p>
              <a:endParaRPr sz="372" dirty="0">
                <a:solidFill>
                  <a:prstClr val="black"/>
                </a:solidFill>
              </a:endParaRPr>
            </a:p>
          </p:txBody>
        </p:sp>
        <p:sp>
          <p:nvSpPr>
            <p:cNvPr id="28" name="object 12"/>
            <p:cNvSpPr/>
            <p:nvPr/>
          </p:nvSpPr>
          <p:spPr>
            <a:xfrm>
              <a:off x="6431364" y="1550085"/>
              <a:ext cx="2197756" cy="2750227"/>
            </a:xfrm>
            <a:custGeom>
              <a:avLst/>
              <a:gdLst/>
              <a:ahLst/>
              <a:cxnLst/>
              <a:rect l="l" t="t" r="r" b="b"/>
              <a:pathLst>
                <a:path w="4832350" h="6047105">
                  <a:moveTo>
                    <a:pt x="0" y="6046936"/>
                  </a:moveTo>
                  <a:lnTo>
                    <a:pt x="4832072" y="6046936"/>
                  </a:lnTo>
                  <a:lnTo>
                    <a:pt x="4832072" y="0"/>
                  </a:lnTo>
                  <a:lnTo>
                    <a:pt x="0" y="0"/>
                  </a:lnTo>
                  <a:lnTo>
                    <a:pt x="0" y="6046936"/>
                  </a:lnTo>
                  <a:close/>
                </a:path>
              </a:pathLst>
            </a:custGeom>
            <a:ln w="31412">
              <a:solidFill>
                <a:srgbClr val="000000"/>
              </a:solidFill>
            </a:ln>
          </p:spPr>
          <p:txBody>
            <a:bodyPr wrap="square" lIns="0" tIns="0" rIns="0" bIns="0" rtlCol="0"/>
            <a:lstStyle/>
            <a:p>
              <a:endParaRPr sz="372" dirty="0">
                <a:solidFill>
                  <a:prstClr val="black"/>
                </a:solidFill>
              </a:endParaRPr>
            </a:p>
          </p:txBody>
        </p:sp>
        <p:sp>
          <p:nvSpPr>
            <p:cNvPr id="29" name="object 13"/>
            <p:cNvSpPr/>
            <p:nvPr/>
          </p:nvSpPr>
          <p:spPr>
            <a:xfrm>
              <a:off x="6457554" y="2314413"/>
              <a:ext cx="2171434" cy="199296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372" dirty="0">
                <a:solidFill>
                  <a:prstClr val="black"/>
                </a:solidFill>
              </a:endParaRPr>
            </a:p>
          </p:txBody>
        </p:sp>
        <p:sp>
          <p:nvSpPr>
            <p:cNvPr id="30" name="object 14"/>
            <p:cNvSpPr/>
            <p:nvPr/>
          </p:nvSpPr>
          <p:spPr>
            <a:xfrm>
              <a:off x="6431364" y="2314413"/>
              <a:ext cx="2197756" cy="1992998"/>
            </a:xfrm>
            <a:custGeom>
              <a:avLst/>
              <a:gdLst/>
              <a:ahLst/>
              <a:cxnLst/>
              <a:rect l="l" t="t" r="r" b="b"/>
              <a:pathLst>
                <a:path w="4832350" h="4382134">
                  <a:moveTo>
                    <a:pt x="0" y="4382065"/>
                  </a:moveTo>
                  <a:lnTo>
                    <a:pt x="4832072" y="4382065"/>
                  </a:lnTo>
                  <a:lnTo>
                    <a:pt x="4832072" y="0"/>
                  </a:lnTo>
                  <a:lnTo>
                    <a:pt x="0" y="0"/>
                  </a:lnTo>
                  <a:lnTo>
                    <a:pt x="0" y="4382065"/>
                  </a:lnTo>
                  <a:close/>
                </a:path>
              </a:pathLst>
            </a:custGeom>
            <a:ln w="31412">
              <a:solidFill>
                <a:srgbClr val="000000"/>
              </a:solidFill>
            </a:ln>
          </p:spPr>
          <p:txBody>
            <a:bodyPr wrap="square" lIns="0" tIns="0" rIns="0" bIns="0" rtlCol="0"/>
            <a:lstStyle/>
            <a:p>
              <a:endParaRPr sz="372" dirty="0">
                <a:solidFill>
                  <a:prstClr val="black"/>
                </a:solidFill>
              </a:endParaRPr>
            </a:p>
          </p:txBody>
        </p:sp>
        <p:sp>
          <p:nvSpPr>
            <p:cNvPr id="32" name="object 16"/>
            <p:cNvSpPr txBox="1"/>
            <p:nvPr/>
          </p:nvSpPr>
          <p:spPr>
            <a:xfrm>
              <a:off x="6749562" y="1729148"/>
              <a:ext cx="1556624" cy="487313"/>
            </a:xfrm>
            <a:prstGeom prst="rect">
              <a:avLst/>
            </a:prstGeom>
          </p:spPr>
          <p:txBody>
            <a:bodyPr vert="horz" wrap="square" lIns="0" tIns="0" rIns="0" bIns="0" rtlCol="0">
              <a:spAutoFit/>
            </a:bodyPr>
            <a:lstStyle/>
            <a:p>
              <a:pPr marL="5776" marR="2310" indent="434930">
                <a:lnSpc>
                  <a:spcPts val="1874"/>
                </a:lnSpc>
              </a:pPr>
              <a:r>
                <a:rPr sz="1683" b="1" spc="-20" dirty="0">
                  <a:solidFill>
                    <a:prstClr val="black"/>
                  </a:solidFill>
                  <a:latin typeface="Helvetica"/>
                  <a:cs typeface="Helvetica"/>
                </a:rPr>
                <a:t>G</a:t>
              </a:r>
              <a:r>
                <a:rPr sz="1683" b="1" spc="-34" dirty="0">
                  <a:solidFill>
                    <a:prstClr val="black"/>
                  </a:solidFill>
                  <a:latin typeface="Helvetica"/>
                  <a:cs typeface="Helvetica"/>
                </a:rPr>
                <a:t>R</a:t>
              </a:r>
              <a:r>
                <a:rPr sz="1683" b="1" dirty="0">
                  <a:solidFill>
                    <a:prstClr val="black"/>
                  </a:solidFill>
                  <a:latin typeface="Helvetica"/>
                  <a:cs typeface="Helvetica"/>
                </a:rPr>
                <a:t>E</a:t>
              </a:r>
              <a:r>
                <a:rPr sz="1683" b="1" spc="-152" dirty="0">
                  <a:solidFill>
                    <a:prstClr val="black"/>
                  </a:solidFill>
                  <a:latin typeface="Helvetica"/>
                  <a:cs typeface="Helvetica"/>
                </a:rPr>
                <a:t>AT </a:t>
              </a:r>
              <a:r>
                <a:rPr sz="1683" b="1" spc="-25" dirty="0">
                  <a:solidFill>
                    <a:prstClr val="black"/>
                  </a:solidFill>
                  <a:latin typeface="Helvetica"/>
                  <a:cs typeface="Helvetica"/>
                </a:rPr>
                <a:t>A</a:t>
              </a:r>
              <a:r>
                <a:rPr sz="1683" b="1" spc="-52" dirty="0">
                  <a:solidFill>
                    <a:prstClr val="black"/>
                  </a:solidFill>
                  <a:latin typeface="Helvetica"/>
                  <a:cs typeface="Helvetica"/>
                </a:rPr>
                <a:t>P</a:t>
              </a:r>
              <a:r>
                <a:rPr sz="1683" b="1" spc="-48" dirty="0">
                  <a:solidFill>
                    <a:prstClr val="black"/>
                  </a:solidFill>
                  <a:latin typeface="Helvetica"/>
                  <a:cs typeface="Helvetica"/>
                </a:rPr>
                <a:t>P</a:t>
              </a:r>
              <a:r>
                <a:rPr sz="1683" b="1" spc="-20" dirty="0">
                  <a:solidFill>
                    <a:prstClr val="black"/>
                  </a:solidFill>
                  <a:latin typeface="Helvetica"/>
                  <a:cs typeface="Helvetica"/>
                </a:rPr>
                <a:t>L</a:t>
              </a:r>
              <a:r>
                <a:rPr sz="1683" b="1" spc="-9" dirty="0">
                  <a:solidFill>
                    <a:prstClr val="black"/>
                  </a:solidFill>
                  <a:latin typeface="Helvetica"/>
                  <a:cs typeface="Helvetica"/>
                </a:rPr>
                <a:t>I</a:t>
              </a:r>
              <a:r>
                <a:rPr sz="1683" b="1" spc="-70" dirty="0">
                  <a:solidFill>
                    <a:prstClr val="black"/>
                  </a:solidFill>
                  <a:latin typeface="Helvetica"/>
                  <a:cs typeface="Helvetica"/>
                </a:rPr>
                <a:t>C</a:t>
              </a:r>
              <a:r>
                <a:rPr sz="1683" b="1" spc="-152" dirty="0">
                  <a:solidFill>
                    <a:prstClr val="black"/>
                  </a:solidFill>
                  <a:latin typeface="Helvetica"/>
                  <a:cs typeface="Helvetica"/>
                </a:rPr>
                <a:t>A</a:t>
              </a:r>
              <a:r>
                <a:rPr sz="1683" b="1" spc="-7" dirty="0">
                  <a:solidFill>
                    <a:prstClr val="black"/>
                  </a:solidFill>
                  <a:latin typeface="Helvetica"/>
                  <a:cs typeface="Helvetica"/>
                </a:rPr>
                <a:t>T</a:t>
              </a:r>
              <a:r>
                <a:rPr sz="1683" b="1" spc="-9" dirty="0">
                  <a:solidFill>
                    <a:prstClr val="black"/>
                  </a:solidFill>
                  <a:latin typeface="Helvetica"/>
                  <a:cs typeface="Helvetica"/>
                </a:rPr>
                <a:t>I</a:t>
              </a:r>
              <a:r>
                <a:rPr sz="1683" b="1" spc="-11" dirty="0">
                  <a:solidFill>
                    <a:prstClr val="black"/>
                  </a:solidFill>
                  <a:latin typeface="Helvetica"/>
                  <a:cs typeface="Helvetica"/>
                </a:rPr>
                <a:t>O</a:t>
              </a:r>
              <a:r>
                <a:rPr sz="1683" b="1" spc="-5" dirty="0">
                  <a:solidFill>
                    <a:prstClr val="black"/>
                  </a:solidFill>
                  <a:latin typeface="Helvetica"/>
                  <a:cs typeface="Helvetica"/>
                </a:rPr>
                <a:t>N</a:t>
              </a:r>
              <a:r>
                <a:rPr sz="1683" b="1" dirty="0">
                  <a:solidFill>
                    <a:prstClr val="black"/>
                  </a:solidFill>
                  <a:latin typeface="Helvetica"/>
                  <a:cs typeface="Helvetica"/>
                </a:rPr>
                <a:t>S</a:t>
              </a:r>
              <a:endParaRPr sz="1683" dirty="0">
                <a:solidFill>
                  <a:prstClr val="black"/>
                </a:solidFill>
                <a:latin typeface="Helvetica"/>
                <a:cs typeface="Helvetica"/>
              </a:endParaRPr>
            </a:p>
          </p:txBody>
        </p:sp>
        <p:sp>
          <p:nvSpPr>
            <p:cNvPr id="59" name="object 43"/>
            <p:cNvSpPr/>
            <p:nvPr/>
          </p:nvSpPr>
          <p:spPr>
            <a:xfrm>
              <a:off x="6433745" y="2307269"/>
              <a:ext cx="2197756"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alpha val="41000"/>
              </a:srgbClr>
            </a:solidFill>
          </p:spPr>
          <p:txBody>
            <a:bodyPr wrap="square" lIns="0" tIns="0" rIns="0" bIns="0" rtlCol="0"/>
            <a:lstStyle/>
            <a:p>
              <a:endParaRPr sz="372" dirty="0">
                <a:solidFill>
                  <a:prstClr val="black"/>
                </a:solidFill>
              </a:endParaRPr>
            </a:p>
          </p:txBody>
        </p:sp>
        <p:sp>
          <p:nvSpPr>
            <p:cNvPr id="60" name="object 44"/>
            <p:cNvSpPr/>
            <p:nvPr/>
          </p:nvSpPr>
          <p:spPr>
            <a:xfrm>
              <a:off x="7203090" y="2753945"/>
              <a:ext cx="661348" cy="592326"/>
            </a:xfrm>
            <a:custGeom>
              <a:avLst/>
              <a:gdLst/>
              <a:ahLst/>
              <a:cxnLst/>
              <a:rect l="l" t="t" r="r" b="b"/>
              <a:pathLst>
                <a:path w="1454150" h="1302384">
                  <a:moveTo>
                    <a:pt x="1454081" y="1301782"/>
                  </a:moveTo>
                  <a:lnTo>
                    <a:pt x="1454081" y="0"/>
                  </a:lnTo>
                  <a:lnTo>
                    <a:pt x="0" y="0"/>
                  </a:lnTo>
                  <a:lnTo>
                    <a:pt x="0" y="1301782"/>
                  </a:lnTo>
                </a:path>
              </a:pathLst>
            </a:custGeom>
            <a:ln w="18009">
              <a:solidFill>
                <a:srgbClr val="FFFFFF"/>
              </a:solidFill>
            </a:ln>
          </p:spPr>
          <p:txBody>
            <a:bodyPr wrap="square" lIns="0" tIns="0" rIns="0" bIns="0" rtlCol="0"/>
            <a:lstStyle/>
            <a:p>
              <a:endParaRPr sz="372" dirty="0">
                <a:solidFill>
                  <a:prstClr val="black"/>
                </a:solidFill>
              </a:endParaRPr>
            </a:p>
          </p:txBody>
        </p:sp>
        <p:sp>
          <p:nvSpPr>
            <p:cNvPr id="61" name="object 45"/>
            <p:cNvSpPr/>
            <p:nvPr/>
          </p:nvSpPr>
          <p:spPr>
            <a:xfrm>
              <a:off x="7031852" y="3261873"/>
              <a:ext cx="1003863" cy="495867"/>
            </a:xfrm>
            <a:custGeom>
              <a:avLst/>
              <a:gdLst/>
              <a:ahLst/>
              <a:cxnLst/>
              <a:rect l="l" t="t" r="r" b="b"/>
              <a:pathLst>
                <a:path w="2207259" h="1090295">
                  <a:moveTo>
                    <a:pt x="2207116" y="0"/>
                  </a:moveTo>
                  <a:lnTo>
                    <a:pt x="0" y="1090301"/>
                  </a:lnTo>
                </a:path>
              </a:pathLst>
            </a:custGeom>
            <a:ln w="18009">
              <a:solidFill>
                <a:srgbClr val="FFFFFF"/>
              </a:solidFill>
            </a:ln>
          </p:spPr>
          <p:txBody>
            <a:bodyPr wrap="square" lIns="0" tIns="0" rIns="0" bIns="0" rtlCol="0"/>
            <a:lstStyle/>
            <a:p>
              <a:endParaRPr sz="372" dirty="0">
                <a:solidFill>
                  <a:prstClr val="black"/>
                </a:solidFill>
              </a:endParaRPr>
            </a:p>
          </p:txBody>
        </p:sp>
        <p:sp>
          <p:nvSpPr>
            <p:cNvPr id="62" name="object 46"/>
            <p:cNvSpPr/>
            <p:nvPr/>
          </p:nvSpPr>
          <p:spPr>
            <a:xfrm>
              <a:off x="7031852" y="3261873"/>
              <a:ext cx="1003863" cy="495867"/>
            </a:xfrm>
            <a:custGeom>
              <a:avLst/>
              <a:gdLst/>
              <a:ahLst/>
              <a:cxnLst/>
              <a:rect l="l" t="t" r="r" b="b"/>
              <a:pathLst>
                <a:path w="2207259" h="1090295">
                  <a:moveTo>
                    <a:pt x="0" y="0"/>
                  </a:moveTo>
                  <a:lnTo>
                    <a:pt x="2207116" y="1090301"/>
                  </a:lnTo>
                </a:path>
              </a:pathLst>
            </a:custGeom>
            <a:ln w="18009">
              <a:solidFill>
                <a:srgbClr val="FFFFFF"/>
              </a:solidFill>
            </a:ln>
          </p:spPr>
          <p:txBody>
            <a:bodyPr wrap="square" lIns="0" tIns="0" rIns="0" bIns="0" rtlCol="0"/>
            <a:lstStyle/>
            <a:p>
              <a:endParaRPr sz="372" dirty="0">
                <a:solidFill>
                  <a:prstClr val="black"/>
                </a:solidFill>
              </a:endParaRPr>
            </a:p>
          </p:txBody>
        </p:sp>
        <p:sp>
          <p:nvSpPr>
            <p:cNvPr id="63" name="object 47"/>
            <p:cNvSpPr/>
            <p:nvPr/>
          </p:nvSpPr>
          <p:spPr>
            <a:xfrm>
              <a:off x="7031852" y="3191864"/>
              <a:ext cx="1003863" cy="566045"/>
            </a:xfrm>
            <a:custGeom>
              <a:avLst/>
              <a:gdLst/>
              <a:ahLst/>
              <a:cxnLst/>
              <a:rect l="l" t="t" r="r" b="b"/>
              <a:pathLst>
                <a:path w="2207259" h="1244600">
                  <a:moveTo>
                    <a:pt x="376543" y="0"/>
                  </a:moveTo>
                  <a:lnTo>
                    <a:pt x="0" y="153932"/>
                  </a:lnTo>
                  <a:lnTo>
                    <a:pt x="0" y="1244234"/>
                  </a:lnTo>
                  <a:lnTo>
                    <a:pt x="2207116" y="1244234"/>
                  </a:lnTo>
                  <a:lnTo>
                    <a:pt x="2207116" y="153932"/>
                  </a:lnTo>
                  <a:lnTo>
                    <a:pt x="1830802" y="136"/>
                  </a:lnTo>
                </a:path>
              </a:pathLst>
            </a:custGeom>
            <a:ln w="18009">
              <a:solidFill>
                <a:srgbClr val="FFFFFF"/>
              </a:solidFill>
            </a:ln>
          </p:spPr>
          <p:txBody>
            <a:bodyPr wrap="square" lIns="0" tIns="0" rIns="0" bIns="0" rtlCol="0"/>
            <a:lstStyle/>
            <a:p>
              <a:endParaRPr sz="372" dirty="0">
                <a:solidFill>
                  <a:prstClr val="black"/>
                </a:solidFill>
              </a:endParaRPr>
            </a:p>
          </p:txBody>
        </p:sp>
        <p:sp>
          <p:nvSpPr>
            <p:cNvPr id="64" name="object 48"/>
            <p:cNvSpPr/>
            <p:nvPr/>
          </p:nvSpPr>
          <p:spPr>
            <a:xfrm>
              <a:off x="7545571" y="2843831"/>
              <a:ext cx="231327" cy="231327"/>
            </a:xfrm>
            <a:custGeom>
              <a:avLst/>
              <a:gdLst/>
              <a:ahLst/>
              <a:cxnLst/>
              <a:rect l="l" t="t" r="r" b="b"/>
              <a:pathLst>
                <a:path w="508634" h="508634">
                  <a:moveTo>
                    <a:pt x="0" y="254180"/>
                  </a:moveTo>
                  <a:lnTo>
                    <a:pt x="3326" y="295408"/>
                  </a:lnTo>
                  <a:lnTo>
                    <a:pt x="12958" y="334517"/>
                  </a:lnTo>
                  <a:lnTo>
                    <a:pt x="28370" y="370985"/>
                  </a:lnTo>
                  <a:lnTo>
                    <a:pt x="49041" y="404289"/>
                  </a:lnTo>
                  <a:lnTo>
                    <a:pt x="74446" y="433905"/>
                  </a:lnTo>
                  <a:lnTo>
                    <a:pt x="104063" y="459310"/>
                  </a:lnTo>
                  <a:lnTo>
                    <a:pt x="137368" y="479980"/>
                  </a:lnTo>
                  <a:lnTo>
                    <a:pt x="173838" y="495393"/>
                  </a:lnTo>
                  <a:lnTo>
                    <a:pt x="212950" y="505024"/>
                  </a:lnTo>
                  <a:lnTo>
                    <a:pt x="254180" y="508351"/>
                  </a:lnTo>
                  <a:lnTo>
                    <a:pt x="275026" y="507508"/>
                  </a:lnTo>
                  <a:lnTo>
                    <a:pt x="315260" y="500964"/>
                  </a:lnTo>
                  <a:lnTo>
                    <a:pt x="353114" y="488376"/>
                  </a:lnTo>
                  <a:lnTo>
                    <a:pt x="388066" y="470270"/>
                  </a:lnTo>
                  <a:lnTo>
                    <a:pt x="419591" y="447167"/>
                  </a:lnTo>
                  <a:lnTo>
                    <a:pt x="447167" y="419591"/>
                  </a:lnTo>
                  <a:lnTo>
                    <a:pt x="470270" y="388066"/>
                  </a:lnTo>
                  <a:lnTo>
                    <a:pt x="488376" y="353114"/>
                  </a:lnTo>
                  <a:lnTo>
                    <a:pt x="500964" y="315260"/>
                  </a:lnTo>
                  <a:lnTo>
                    <a:pt x="507508" y="275026"/>
                  </a:lnTo>
                  <a:lnTo>
                    <a:pt x="508351" y="254180"/>
                  </a:lnTo>
                  <a:lnTo>
                    <a:pt x="507508" y="233333"/>
                  </a:lnTo>
                  <a:lnTo>
                    <a:pt x="500964" y="193097"/>
                  </a:lnTo>
                  <a:lnTo>
                    <a:pt x="488376" y="155240"/>
                  </a:lnTo>
                  <a:lnTo>
                    <a:pt x="470270" y="120287"/>
                  </a:lnTo>
                  <a:lnTo>
                    <a:pt x="447167" y="88761"/>
                  </a:lnTo>
                  <a:lnTo>
                    <a:pt x="419591" y="61184"/>
                  </a:lnTo>
                  <a:lnTo>
                    <a:pt x="388066" y="38081"/>
                  </a:lnTo>
                  <a:lnTo>
                    <a:pt x="353114" y="19974"/>
                  </a:lnTo>
                  <a:lnTo>
                    <a:pt x="315260" y="7386"/>
                  </a:lnTo>
                  <a:lnTo>
                    <a:pt x="275026" y="842"/>
                  </a:lnTo>
                  <a:lnTo>
                    <a:pt x="254180" y="0"/>
                  </a:lnTo>
                  <a:lnTo>
                    <a:pt x="233333" y="842"/>
                  </a:lnTo>
                  <a:lnTo>
                    <a:pt x="193097" y="7386"/>
                  </a:lnTo>
                  <a:lnTo>
                    <a:pt x="155240" y="19974"/>
                  </a:lnTo>
                  <a:lnTo>
                    <a:pt x="120287" y="38081"/>
                  </a:lnTo>
                  <a:lnTo>
                    <a:pt x="88761" y="61184"/>
                  </a:lnTo>
                  <a:lnTo>
                    <a:pt x="61184" y="88761"/>
                  </a:lnTo>
                  <a:lnTo>
                    <a:pt x="38081" y="120287"/>
                  </a:lnTo>
                  <a:lnTo>
                    <a:pt x="19974" y="155240"/>
                  </a:lnTo>
                  <a:lnTo>
                    <a:pt x="7386" y="193097"/>
                  </a:lnTo>
                  <a:lnTo>
                    <a:pt x="842" y="233333"/>
                  </a:lnTo>
                  <a:lnTo>
                    <a:pt x="0" y="254180"/>
                  </a:lnTo>
                  <a:close/>
                </a:path>
              </a:pathLst>
            </a:custGeom>
            <a:ln w="18009">
              <a:solidFill>
                <a:srgbClr val="FFFFFF"/>
              </a:solidFill>
            </a:ln>
          </p:spPr>
          <p:txBody>
            <a:bodyPr wrap="square" lIns="0" tIns="0" rIns="0" bIns="0" rtlCol="0"/>
            <a:lstStyle/>
            <a:p>
              <a:endParaRPr sz="372" dirty="0">
                <a:solidFill>
                  <a:prstClr val="black"/>
                </a:solidFill>
              </a:endParaRPr>
            </a:p>
          </p:txBody>
        </p:sp>
        <p:sp>
          <p:nvSpPr>
            <p:cNvPr id="65" name="object 49"/>
            <p:cNvSpPr/>
            <p:nvPr/>
          </p:nvSpPr>
          <p:spPr>
            <a:xfrm>
              <a:off x="7512217" y="2810477"/>
              <a:ext cx="298040" cy="298040"/>
            </a:xfrm>
            <a:custGeom>
              <a:avLst/>
              <a:gdLst/>
              <a:ahLst/>
              <a:cxnLst/>
              <a:rect l="l" t="t" r="r" b="b"/>
              <a:pathLst>
                <a:path w="655319" h="655320">
                  <a:moveTo>
                    <a:pt x="0" y="327518"/>
                  </a:moveTo>
                  <a:lnTo>
                    <a:pt x="4286" y="380644"/>
                  </a:lnTo>
                  <a:lnTo>
                    <a:pt x="16697" y="431040"/>
                  </a:lnTo>
                  <a:lnTo>
                    <a:pt x="36556" y="478032"/>
                  </a:lnTo>
                  <a:lnTo>
                    <a:pt x="63191" y="520947"/>
                  </a:lnTo>
                  <a:lnTo>
                    <a:pt x="95927" y="559109"/>
                  </a:lnTo>
                  <a:lnTo>
                    <a:pt x="134090" y="591845"/>
                  </a:lnTo>
                  <a:lnTo>
                    <a:pt x="177004" y="618480"/>
                  </a:lnTo>
                  <a:lnTo>
                    <a:pt x="223997" y="638340"/>
                  </a:lnTo>
                  <a:lnTo>
                    <a:pt x="274393" y="650751"/>
                  </a:lnTo>
                  <a:lnTo>
                    <a:pt x="327518" y="655037"/>
                  </a:lnTo>
                  <a:lnTo>
                    <a:pt x="354380" y="653951"/>
                  </a:lnTo>
                  <a:lnTo>
                    <a:pt x="406225" y="645519"/>
                  </a:lnTo>
                  <a:lnTo>
                    <a:pt x="455004" y="629299"/>
                  </a:lnTo>
                  <a:lnTo>
                    <a:pt x="500042" y="605968"/>
                  </a:lnTo>
                  <a:lnTo>
                    <a:pt x="540664" y="576198"/>
                  </a:lnTo>
                  <a:lnTo>
                    <a:pt x="576198" y="540664"/>
                  </a:lnTo>
                  <a:lnTo>
                    <a:pt x="605968" y="500042"/>
                  </a:lnTo>
                  <a:lnTo>
                    <a:pt x="629299" y="455004"/>
                  </a:lnTo>
                  <a:lnTo>
                    <a:pt x="645519" y="406225"/>
                  </a:lnTo>
                  <a:lnTo>
                    <a:pt x="653951" y="354380"/>
                  </a:lnTo>
                  <a:lnTo>
                    <a:pt x="655037" y="327518"/>
                  </a:lnTo>
                  <a:lnTo>
                    <a:pt x="653951" y="300657"/>
                  </a:lnTo>
                  <a:lnTo>
                    <a:pt x="645519" y="248811"/>
                  </a:lnTo>
                  <a:lnTo>
                    <a:pt x="629299" y="200033"/>
                  </a:lnTo>
                  <a:lnTo>
                    <a:pt x="605968" y="154995"/>
                  </a:lnTo>
                  <a:lnTo>
                    <a:pt x="576198" y="114372"/>
                  </a:lnTo>
                  <a:lnTo>
                    <a:pt x="540664" y="78839"/>
                  </a:lnTo>
                  <a:lnTo>
                    <a:pt x="500042" y="49069"/>
                  </a:lnTo>
                  <a:lnTo>
                    <a:pt x="455004" y="25737"/>
                  </a:lnTo>
                  <a:lnTo>
                    <a:pt x="406225" y="9518"/>
                  </a:lnTo>
                  <a:lnTo>
                    <a:pt x="354380" y="1085"/>
                  </a:lnTo>
                  <a:lnTo>
                    <a:pt x="327518" y="0"/>
                  </a:lnTo>
                  <a:lnTo>
                    <a:pt x="300657" y="1085"/>
                  </a:lnTo>
                  <a:lnTo>
                    <a:pt x="248811" y="9518"/>
                  </a:lnTo>
                  <a:lnTo>
                    <a:pt x="200033" y="25737"/>
                  </a:lnTo>
                  <a:lnTo>
                    <a:pt x="154995" y="49069"/>
                  </a:lnTo>
                  <a:lnTo>
                    <a:pt x="114372" y="78839"/>
                  </a:lnTo>
                  <a:lnTo>
                    <a:pt x="78839" y="114372"/>
                  </a:lnTo>
                  <a:lnTo>
                    <a:pt x="49069" y="154995"/>
                  </a:lnTo>
                  <a:lnTo>
                    <a:pt x="25737" y="200033"/>
                  </a:lnTo>
                  <a:lnTo>
                    <a:pt x="9518" y="248811"/>
                  </a:lnTo>
                  <a:lnTo>
                    <a:pt x="1085" y="300657"/>
                  </a:lnTo>
                  <a:lnTo>
                    <a:pt x="0" y="327518"/>
                  </a:lnTo>
                  <a:close/>
                </a:path>
              </a:pathLst>
            </a:custGeom>
            <a:ln w="18009">
              <a:solidFill>
                <a:srgbClr val="FFFFFF"/>
              </a:solidFill>
            </a:ln>
          </p:spPr>
          <p:txBody>
            <a:bodyPr wrap="square" lIns="0" tIns="0" rIns="0" bIns="0" rtlCol="0"/>
            <a:lstStyle/>
            <a:p>
              <a:endParaRPr sz="372" dirty="0">
                <a:solidFill>
                  <a:prstClr val="black"/>
                </a:solidFill>
              </a:endParaRPr>
            </a:p>
          </p:txBody>
        </p:sp>
        <p:sp>
          <p:nvSpPr>
            <p:cNvPr id="66" name="object 50"/>
            <p:cNvSpPr/>
            <p:nvPr/>
          </p:nvSpPr>
          <p:spPr>
            <a:xfrm>
              <a:off x="7488440" y="3047195"/>
              <a:ext cx="167214" cy="228439"/>
            </a:xfrm>
            <a:custGeom>
              <a:avLst/>
              <a:gdLst/>
              <a:ahLst/>
              <a:cxnLst/>
              <a:rect l="l" t="t" r="r" b="b"/>
              <a:pathLst>
                <a:path w="367665" h="502284">
                  <a:moveTo>
                    <a:pt x="115190" y="0"/>
                  </a:moveTo>
                  <a:lnTo>
                    <a:pt x="0" y="429924"/>
                  </a:lnTo>
                  <a:lnTo>
                    <a:pt x="170507" y="331476"/>
                  </a:lnTo>
                  <a:lnTo>
                    <a:pt x="268944" y="501984"/>
                  </a:lnTo>
                  <a:lnTo>
                    <a:pt x="367412" y="134519"/>
                  </a:lnTo>
                </a:path>
              </a:pathLst>
            </a:custGeom>
            <a:ln w="18009">
              <a:solidFill>
                <a:srgbClr val="FFFFFF"/>
              </a:solidFill>
            </a:ln>
          </p:spPr>
          <p:txBody>
            <a:bodyPr wrap="square" lIns="0" tIns="0" rIns="0" bIns="0" rtlCol="0"/>
            <a:lstStyle/>
            <a:p>
              <a:endParaRPr sz="372" dirty="0">
                <a:solidFill>
                  <a:prstClr val="black"/>
                </a:solidFill>
              </a:endParaRPr>
            </a:p>
          </p:txBody>
        </p:sp>
        <p:sp>
          <p:nvSpPr>
            <p:cNvPr id="67" name="object 51"/>
            <p:cNvSpPr/>
            <p:nvPr/>
          </p:nvSpPr>
          <p:spPr>
            <a:xfrm>
              <a:off x="7666802" y="3047080"/>
              <a:ext cx="167214" cy="228439"/>
            </a:xfrm>
            <a:custGeom>
              <a:avLst/>
              <a:gdLst/>
              <a:ahLst/>
              <a:cxnLst/>
              <a:rect l="l" t="t" r="r" b="b"/>
              <a:pathLst>
                <a:path w="367665" h="502284">
                  <a:moveTo>
                    <a:pt x="252159" y="0"/>
                  </a:moveTo>
                  <a:lnTo>
                    <a:pt x="367423" y="430175"/>
                  </a:lnTo>
                  <a:lnTo>
                    <a:pt x="196915" y="331728"/>
                  </a:lnTo>
                  <a:lnTo>
                    <a:pt x="98468" y="502236"/>
                  </a:lnTo>
                  <a:lnTo>
                    <a:pt x="0" y="134728"/>
                  </a:lnTo>
                </a:path>
              </a:pathLst>
            </a:custGeom>
            <a:ln w="18009">
              <a:solidFill>
                <a:srgbClr val="FFFFFF"/>
              </a:solidFill>
            </a:ln>
          </p:spPr>
          <p:txBody>
            <a:bodyPr wrap="square" lIns="0" tIns="0" rIns="0" bIns="0" rtlCol="0"/>
            <a:lstStyle/>
            <a:p>
              <a:endParaRPr sz="372" dirty="0">
                <a:solidFill>
                  <a:prstClr val="black"/>
                </a:solidFill>
              </a:endParaRPr>
            </a:p>
          </p:txBody>
        </p:sp>
        <p:sp>
          <p:nvSpPr>
            <p:cNvPr id="68" name="object 52"/>
            <p:cNvSpPr/>
            <p:nvPr/>
          </p:nvSpPr>
          <p:spPr>
            <a:xfrm>
              <a:off x="7317216" y="2870709"/>
              <a:ext cx="224396" cy="0"/>
            </a:xfrm>
            <a:custGeom>
              <a:avLst/>
              <a:gdLst/>
              <a:ahLst/>
              <a:cxnLst/>
              <a:rect l="l" t="t" r="r" b="b"/>
              <a:pathLst>
                <a:path w="493394">
                  <a:moveTo>
                    <a:pt x="0" y="0"/>
                  </a:moveTo>
                  <a:lnTo>
                    <a:pt x="493220"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69" name="object 53"/>
            <p:cNvSpPr/>
            <p:nvPr/>
          </p:nvSpPr>
          <p:spPr>
            <a:xfrm>
              <a:off x="7317215" y="2936931"/>
              <a:ext cx="196383" cy="0"/>
            </a:xfrm>
            <a:custGeom>
              <a:avLst/>
              <a:gdLst/>
              <a:ahLst/>
              <a:cxnLst/>
              <a:rect l="l" t="t" r="r" b="b"/>
              <a:pathLst>
                <a:path w="431800">
                  <a:moveTo>
                    <a:pt x="0" y="0"/>
                  </a:moveTo>
                  <a:lnTo>
                    <a:pt x="431243"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70" name="object 54"/>
            <p:cNvSpPr/>
            <p:nvPr/>
          </p:nvSpPr>
          <p:spPr>
            <a:xfrm>
              <a:off x="7317216" y="3069377"/>
              <a:ext cx="217754" cy="0"/>
            </a:xfrm>
            <a:custGeom>
              <a:avLst/>
              <a:gdLst/>
              <a:ahLst/>
              <a:cxnLst/>
              <a:rect l="l" t="t" r="r" b="b"/>
              <a:pathLst>
                <a:path w="478790">
                  <a:moveTo>
                    <a:pt x="0" y="0"/>
                  </a:moveTo>
                  <a:lnTo>
                    <a:pt x="478603"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71" name="object 55"/>
            <p:cNvSpPr/>
            <p:nvPr/>
          </p:nvSpPr>
          <p:spPr>
            <a:xfrm>
              <a:off x="7317216" y="3135599"/>
              <a:ext cx="198115" cy="0"/>
            </a:xfrm>
            <a:custGeom>
              <a:avLst/>
              <a:gdLst/>
              <a:ahLst/>
              <a:cxnLst/>
              <a:rect l="l" t="t" r="r" b="b"/>
              <a:pathLst>
                <a:path w="435609">
                  <a:moveTo>
                    <a:pt x="0" y="0"/>
                  </a:moveTo>
                  <a:lnTo>
                    <a:pt x="435033"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72" name="object 56"/>
            <p:cNvSpPr/>
            <p:nvPr/>
          </p:nvSpPr>
          <p:spPr>
            <a:xfrm>
              <a:off x="7651381" y="3135599"/>
              <a:ext cx="20505" cy="0"/>
            </a:xfrm>
            <a:custGeom>
              <a:avLst/>
              <a:gdLst/>
              <a:ahLst/>
              <a:cxnLst/>
              <a:rect l="l" t="t" r="r" b="b"/>
              <a:pathLst>
                <a:path w="45084">
                  <a:moveTo>
                    <a:pt x="0" y="0"/>
                  </a:moveTo>
                  <a:lnTo>
                    <a:pt x="45014"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73" name="object 57"/>
            <p:cNvSpPr/>
            <p:nvPr/>
          </p:nvSpPr>
          <p:spPr>
            <a:xfrm>
              <a:off x="7317215" y="3201822"/>
              <a:ext cx="180788" cy="0"/>
            </a:xfrm>
            <a:custGeom>
              <a:avLst/>
              <a:gdLst/>
              <a:ahLst/>
              <a:cxnLst/>
              <a:rect l="l" t="t" r="r" b="b"/>
              <a:pathLst>
                <a:path w="397509">
                  <a:moveTo>
                    <a:pt x="0" y="0"/>
                  </a:moveTo>
                  <a:lnTo>
                    <a:pt x="397265"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74" name="object 58"/>
            <p:cNvSpPr/>
            <p:nvPr/>
          </p:nvSpPr>
          <p:spPr>
            <a:xfrm>
              <a:off x="7317215" y="3268044"/>
              <a:ext cx="433198" cy="0"/>
            </a:xfrm>
            <a:custGeom>
              <a:avLst/>
              <a:gdLst/>
              <a:ahLst/>
              <a:cxnLst/>
              <a:rect l="l" t="t" r="r" b="b"/>
              <a:pathLst>
                <a:path w="952500">
                  <a:moveTo>
                    <a:pt x="0" y="0"/>
                  </a:moveTo>
                  <a:lnTo>
                    <a:pt x="952211"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75" name="object 59"/>
            <p:cNvSpPr/>
            <p:nvPr/>
          </p:nvSpPr>
          <p:spPr>
            <a:xfrm>
              <a:off x="7317215" y="3334267"/>
              <a:ext cx="433198" cy="0"/>
            </a:xfrm>
            <a:custGeom>
              <a:avLst/>
              <a:gdLst/>
              <a:ahLst/>
              <a:cxnLst/>
              <a:rect l="l" t="t" r="r" b="b"/>
              <a:pathLst>
                <a:path w="952500">
                  <a:moveTo>
                    <a:pt x="0" y="0"/>
                  </a:moveTo>
                  <a:lnTo>
                    <a:pt x="952211"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76" name="object 60"/>
            <p:cNvSpPr/>
            <p:nvPr/>
          </p:nvSpPr>
          <p:spPr>
            <a:xfrm>
              <a:off x="7317215" y="3400490"/>
              <a:ext cx="433198" cy="0"/>
            </a:xfrm>
            <a:custGeom>
              <a:avLst/>
              <a:gdLst/>
              <a:ahLst/>
              <a:cxnLst/>
              <a:rect l="l" t="t" r="r" b="b"/>
              <a:pathLst>
                <a:path w="952500">
                  <a:moveTo>
                    <a:pt x="0" y="0"/>
                  </a:moveTo>
                  <a:lnTo>
                    <a:pt x="952211"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77" name="object 61"/>
            <p:cNvSpPr/>
            <p:nvPr/>
          </p:nvSpPr>
          <p:spPr>
            <a:xfrm>
              <a:off x="7446661" y="3466713"/>
              <a:ext cx="174434" cy="0"/>
            </a:xfrm>
            <a:custGeom>
              <a:avLst/>
              <a:gdLst/>
              <a:ahLst/>
              <a:cxnLst/>
              <a:rect l="l" t="t" r="r" b="b"/>
              <a:pathLst>
                <a:path w="383540">
                  <a:moveTo>
                    <a:pt x="0" y="0"/>
                  </a:moveTo>
                  <a:lnTo>
                    <a:pt x="383318"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78" name="object 62"/>
            <p:cNvSpPr/>
            <p:nvPr/>
          </p:nvSpPr>
          <p:spPr>
            <a:xfrm>
              <a:off x="7632271" y="3201822"/>
              <a:ext cx="56893" cy="0"/>
            </a:xfrm>
            <a:custGeom>
              <a:avLst/>
              <a:gdLst/>
              <a:ahLst/>
              <a:cxnLst/>
              <a:rect l="l" t="t" r="r" b="b"/>
              <a:pathLst>
                <a:path w="125094">
                  <a:moveTo>
                    <a:pt x="0" y="0"/>
                  </a:moveTo>
                  <a:lnTo>
                    <a:pt x="125022"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79" name="object 63"/>
            <p:cNvSpPr/>
            <p:nvPr/>
          </p:nvSpPr>
          <p:spPr>
            <a:xfrm>
              <a:off x="7864408" y="3261873"/>
              <a:ext cx="171257" cy="0"/>
            </a:xfrm>
            <a:custGeom>
              <a:avLst/>
              <a:gdLst/>
              <a:ahLst/>
              <a:cxnLst/>
              <a:rect l="l" t="t" r="r" b="b"/>
              <a:pathLst>
                <a:path w="376555">
                  <a:moveTo>
                    <a:pt x="376522" y="0"/>
                  </a:moveTo>
                  <a:lnTo>
                    <a:pt x="0" y="0"/>
                  </a:lnTo>
                </a:path>
              </a:pathLst>
            </a:custGeom>
            <a:ln w="18009">
              <a:solidFill>
                <a:srgbClr val="FFFFFF"/>
              </a:solidFill>
            </a:ln>
          </p:spPr>
          <p:txBody>
            <a:bodyPr wrap="square" lIns="0" tIns="0" rIns="0" bIns="0" rtlCol="0"/>
            <a:lstStyle/>
            <a:p>
              <a:endParaRPr sz="372" dirty="0">
                <a:solidFill>
                  <a:prstClr val="black"/>
                </a:solidFill>
              </a:endParaRPr>
            </a:p>
          </p:txBody>
        </p:sp>
        <p:sp>
          <p:nvSpPr>
            <p:cNvPr id="80" name="object 64"/>
            <p:cNvSpPr/>
            <p:nvPr/>
          </p:nvSpPr>
          <p:spPr>
            <a:xfrm>
              <a:off x="7031853" y="3261873"/>
              <a:ext cx="171257" cy="0"/>
            </a:xfrm>
            <a:custGeom>
              <a:avLst/>
              <a:gdLst/>
              <a:ahLst/>
              <a:cxnLst/>
              <a:rect l="l" t="t" r="r" b="b"/>
              <a:pathLst>
                <a:path w="376555">
                  <a:moveTo>
                    <a:pt x="376512" y="0"/>
                  </a:moveTo>
                  <a:lnTo>
                    <a:pt x="0" y="0"/>
                  </a:lnTo>
                </a:path>
              </a:pathLst>
            </a:custGeom>
            <a:ln w="18009">
              <a:solidFill>
                <a:srgbClr val="FFFFFF"/>
              </a:solidFill>
            </a:ln>
          </p:spPr>
          <p:txBody>
            <a:bodyPr wrap="square" lIns="0" tIns="0" rIns="0" bIns="0" rtlCol="0"/>
            <a:lstStyle/>
            <a:p>
              <a:endParaRPr sz="372" dirty="0">
                <a:solidFill>
                  <a:prstClr val="black"/>
                </a:solidFill>
              </a:endParaRPr>
            </a:p>
          </p:txBody>
        </p:sp>
      </p:grpSp>
      <p:grpSp>
        <p:nvGrpSpPr>
          <p:cNvPr id="3" name="Group 2"/>
          <p:cNvGrpSpPr/>
          <p:nvPr/>
        </p:nvGrpSpPr>
        <p:grpSpPr>
          <a:xfrm>
            <a:off x="3433709" y="1550085"/>
            <a:ext cx="2197756" cy="2764545"/>
            <a:chOff x="3433709" y="1550085"/>
            <a:chExt cx="2197756" cy="2764545"/>
          </a:xfrm>
        </p:grpSpPr>
        <p:sp>
          <p:nvSpPr>
            <p:cNvPr id="23" name="object 7"/>
            <p:cNvSpPr/>
            <p:nvPr/>
          </p:nvSpPr>
          <p:spPr>
            <a:xfrm>
              <a:off x="3440852" y="1550085"/>
              <a:ext cx="2190536"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p:spPr>
          <p:txBody>
            <a:bodyPr wrap="square" lIns="0" tIns="0" rIns="0" bIns="0" rtlCol="0"/>
            <a:lstStyle/>
            <a:p>
              <a:endParaRPr sz="372" dirty="0">
                <a:solidFill>
                  <a:prstClr val="black"/>
                </a:solidFill>
              </a:endParaRPr>
            </a:p>
          </p:txBody>
        </p:sp>
        <p:sp>
          <p:nvSpPr>
            <p:cNvPr id="24" name="object 8"/>
            <p:cNvSpPr/>
            <p:nvPr/>
          </p:nvSpPr>
          <p:spPr>
            <a:xfrm>
              <a:off x="3440852" y="1550085"/>
              <a:ext cx="2190536" cy="2750227"/>
            </a:xfrm>
            <a:custGeom>
              <a:avLst/>
              <a:gdLst/>
              <a:ahLst/>
              <a:cxnLst/>
              <a:rect l="l" t="t" r="r" b="b"/>
              <a:pathLst>
                <a:path w="4816475" h="6047105">
                  <a:moveTo>
                    <a:pt x="0" y="6046936"/>
                  </a:moveTo>
                  <a:lnTo>
                    <a:pt x="4816366" y="6046936"/>
                  </a:lnTo>
                  <a:lnTo>
                    <a:pt x="4816366" y="0"/>
                  </a:lnTo>
                  <a:lnTo>
                    <a:pt x="0" y="0"/>
                  </a:lnTo>
                  <a:lnTo>
                    <a:pt x="0" y="6046936"/>
                  </a:lnTo>
                  <a:close/>
                </a:path>
              </a:pathLst>
            </a:custGeom>
            <a:ln w="31412">
              <a:solidFill>
                <a:srgbClr val="000000"/>
              </a:solidFill>
            </a:ln>
          </p:spPr>
          <p:txBody>
            <a:bodyPr wrap="square" lIns="0" tIns="0" rIns="0" bIns="0" rtlCol="0"/>
            <a:lstStyle/>
            <a:p>
              <a:endParaRPr sz="372" dirty="0">
                <a:solidFill>
                  <a:prstClr val="black"/>
                </a:solidFill>
              </a:endParaRPr>
            </a:p>
          </p:txBody>
        </p:sp>
        <p:sp>
          <p:nvSpPr>
            <p:cNvPr id="25" name="object 9"/>
            <p:cNvSpPr/>
            <p:nvPr/>
          </p:nvSpPr>
          <p:spPr>
            <a:xfrm>
              <a:off x="3440853" y="2314413"/>
              <a:ext cx="2190481" cy="199296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372" dirty="0">
                <a:solidFill>
                  <a:prstClr val="black"/>
                </a:solidFill>
              </a:endParaRPr>
            </a:p>
          </p:txBody>
        </p:sp>
        <p:sp>
          <p:nvSpPr>
            <p:cNvPr id="26" name="object 10"/>
            <p:cNvSpPr/>
            <p:nvPr/>
          </p:nvSpPr>
          <p:spPr>
            <a:xfrm>
              <a:off x="3440852" y="2314413"/>
              <a:ext cx="2190536" cy="1992998"/>
            </a:xfrm>
            <a:custGeom>
              <a:avLst/>
              <a:gdLst/>
              <a:ahLst/>
              <a:cxnLst/>
              <a:rect l="l" t="t" r="r" b="b"/>
              <a:pathLst>
                <a:path w="4816475" h="4382134">
                  <a:moveTo>
                    <a:pt x="0" y="4382065"/>
                  </a:moveTo>
                  <a:lnTo>
                    <a:pt x="4816366" y="4382065"/>
                  </a:lnTo>
                  <a:lnTo>
                    <a:pt x="4816366" y="0"/>
                  </a:lnTo>
                  <a:lnTo>
                    <a:pt x="0" y="0"/>
                  </a:lnTo>
                  <a:lnTo>
                    <a:pt x="0" y="4382065"/>
                  </a:lnTo>
                  <a:close/>
                </a:path>
              </a:pathLst>
            </a:custGeom>
            <a:ln w="31412">
              <a:solidFill>
                <a:srgbClr val="000000"/>
              </a:solidFill>
            </a:ln>
          </p:spPr>
          <p:txBody>
            <a:bodyPr wrap="square" lIns="0" tIns="0" rIns="0" bIns="0" rtlCol="0"/>
            <a:lstStyle/>
            <a:p>
              <a:endParaRPr sz="372" dirty="0">
                <a:solidFill>
                  <a:prstClr val="black"/>
                </a:solidFill>
              </a:endParaRPr>
            </a:p>
          </p:txBody>
        </p:sp>
        <p:sp>
          <p:nvSpPr>
            <p:cNvPr id="31" name="object 15"/>
            <p:cNvSpPr txBox="1"/>
            <p:nvPr/>
          </p:nvSpPr>
          <p:spPr>
            <a:xfrm>
              <a:off x="3922978" y="1729148"/>
              <a:ext cx="1335404" cy="487313"/>
            </a:xfrm>
            <a:prstGeom prst="rect">
              <a:avLst/>
            </a:prstGeom>
          </p:spPr>
          <p:txBody>
            <a:bodyPr vert="horz" wrap="square" lIns="0" tIns="0" rIns="0" bIns="0" rtlCol="0">
              <a:spAutoFit/>
            </a:bodyPr>
            <a:lstStyle/>
            <a:p>
              <a:pPr marL="201870" marR="2310" indent="-196383">
                <a:lnSpc>
                  <a:spcPts val="1874"/>
                </a:lnSpc>
              </a:pPr>
              <a:r>
                <a:rPr sz="1683" b="1" spc="-20" dirty="0">
                  <a:solidFill>
                    <a:prstClr val="black"/>
                  </a:solidFill>
                  <a:latin typeface="Helvetica"/>
                  <a:cs typeface="Helvetica"/>
                </a:rPr>
                <a:t>G</a:t>
              </a:r>
              <a:r>
                <a:rPr sz="1683" b="1" spc="-34" dirty="0">
                  <a:solidFill>
                    <a:prstClr val="black"/>
                  </a:solidFill>
                  <a:latin typeface="Helvetica"/>
                  <a:cs typeface="Helvetica"/>
                </a:rPr>
                <a:t>R</a:t>
              </a:r>
              <a:r>
                <a:rPr sz="1683" b="1" dirty="0">
                  <a:solidFill>
                    <a:prstClr val="black"/>
                  </a:solidFill>
                  <a:latin typeface="Helvetica"/>
                  <a:cs typeface="Helvetica"/>
                </a:rPr>
                <a:t>E</a:t>
              </a:r>
              <a:r>
                <a:rPr sz="1683" b="1" spc="-152" dirty="0">
                  <a:solidFill>
                    <a:prstClr val="black"/>
                  </a:solidFill>
                  <a:latin typeface="Helvetica"/>
                  <a:cs typeface="Helvetica"/>
                </a:rPr>
                <a:t>A</a:t>
              </a:r>
              <a:r>
                <a:rPr sz="1683" b="1" dirty="0">
                  <a:solidFill>
                    <a:prstClr val="black"/>
                  </a:solidFill>
                  <a:latin typeface="Helvetica"/>
                  <a:cs typeface="Helvetica"/>
                </a:rPr>
                <a:t>T </a:t>
              </a:r>
              <a:r>
                <a:rPr sz="1683" b="1" spc="-23" dirty="0">
                  <a:solidFill>
                    <a:prstClr val="black"/>
                  </a:solidFill>
                  <a:latin typeface="Helvetica"/>
                  <a:cs typeface="Helvetica"/>
                </a:rPr>
                <a:t>T</a:t>
              </a:r>
              <a:r>
                <a:rPr sz="1683" b="1" spc="-27" dirty="0">
                  <a:solidFill>
                    <a:prstClr val="black"/>
                  </a:solidFill>
                  <a:latin typeface="Helvetica"/>
                  <a:cs typeface="Helvetica"/>
                </a:rPr>
                <a:t>E</a:t>
              </a:r>
              <a:r>
                <a:rPr sz="1683" b="1" spc="-14" dirty="0">
                  <a:solidFill>
                    <a:prstClr val="black"/>
                  </a:solidFill>
                  <a:latin typeface="Helvetica"/>
                  <a:cs typeface="Helvetica"/>
                </a:rPr>
                <a:t>S</a:t>
              </a:r>
              <a:r>
                <a:rPr sz="1683" b="1" dirty="0">
                  <a:solidFill>
                    <a:prstClr val="black"/>
                  </a:solidFill>
                  <a:latin typeface="Helvetica"/>
                  <a:cs typeface="Helvetica"/>
                </a:rPr>
                <a:t>T </a:t>
              </a:r>
              <a:r>
                <a:rPr sz="1683" b="1" spc="-14" dirty="0">
                  <a:solidFill>
                    <a:prstClr val="black"/>
                  </a:solidFill>
                  <a:latin typeface="Helvetica"/>
                  <a:cs typeface="Helvetica"/>
                </a:rPr>
                <a:t>S</a:t>
              </a:r>
              <a:r>
                <a:rPr sz="1683" b="1" spc="-32" dirty="0">
                  <a:solidFill>
                    <a:prstClr val="black"/>
                  </a:solidFill>
                  <a:latin typeface="Helvetica"/>
                  <a:cs typeface="Helvetica"/>
                </a:rPr>
                <a:t>C</a:t>
              </a:r>
              <a:r>
                <a:rPr sz="1683" b="1" spc="-16" dirty="0">
                  <a:solidFill>
                    <a:prstClr val="black"/>
                  </a:solidFill>
                  <a:latin typeface="Helvetica"/>
                  <a:cs typeface="Helvetica"/>
                </a:rPr>
                <a:t>O</a:t>
              </a:r>
              <a:r>
                <a:rPr sz="1683" b="1" spc="-34" dirty="0">
                  <a:solidFill>
                    <a:prstClr val="black"/>
                  </a:solidFill>
                  <a:latin typeface="Helvetica"/>
                  <a:cs typeface="Helvetica"/>
                </a:rPr>
                <a:t>R</a:t>
              </a:r>
              <a:r>
                <a:rPr sz="1683" b="1" spc="-27" dirty="0">
                  <a:solidFill>
                    <a:prstClr val="black"/>
                  </a:solidFill>
                  <a:latin typeface="Helvetica"/>
                  <a:cs typeface="Helvetica"/>
                </a:rPr>
                <a:t>E</a:t>
              </a:r>
              <a:r>
                <a:rPr sz="1683" b="1" dirty="0">
                  <a:solidFill>
                    <a:prstClr val="black"/>
                  </a:solidFill>
                  <a:latin typeface="Helvetica"/>
                  <a:cs typeface="Helvetica"/>
                </a:rPr>
                <a:t>S</a:t>
              </a:r>
              <a:endParaRPr sz="1683" dirty="0">
                <a:solidFill>
                  <a:prstClr val="black"/>
                </a:solidFill>
                <a:latin typeface="Helvetica"/>
                <a:cs typeface="Helvetica"/>
              </a:endParaRPr>
            </a:p>
          </p:txBody>
        </p:sp>
        <p:sp>
          <p:nvSpPr>
            <p:cNvPr id="58" name="object 42"/>
            <p:cNvSpPr/>
            <p:nvPr/>
          </p:nvSpPr>
          <p:spPr>
            <a:xfrm>
              <a:off x="3433709" y="2314412"/>
              <a:ext cx="2197756"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alpha val="41000"/>
              </a:srgbClr>
            </a:solidFill>
          </p:spPr>
          <p:txBody>
            <a:bodyPr wrap="square" lIns="0" tIns="0" rIns="0" bIns="0" rtlCol="0"/>
            <a:lstStyle/>
            <a:p>
              <a:endParaRPr sz="372" dirty="0">
                <a:solidFill>
                  <a:prstClr val="black"/>
                </a:solidFill>
              </a:endParaRPr>
            </a:p>
          </p:txBody>
        </p:sp>
        <p:sp>
          <p:nvSpPr>
            <p:cNvPr id="81" name="object 65"/>
            <p:cNvSpPr/>
            <p:nvPr/>
          </p:nvSpPr>
          <p:spPr>
            <a:xfrm>
              <a:off x="4079464" y="3363230"/>
              <a:ext cx="383524" cy="387279"/>
            </a:xfrm>
            <a:custGeom>
              <a:avLst/>
              <a:gdLst/>
              <a:ahLst/>
              <a:cxnLst/>
              <a:rect l="l" t="t" r="r" b="b"/>
              <a:pathLst>
                <a:path w="843279" h="851534">
                  <a:moveTo>
                    <a:pt x="843241" y="425463"/>
                  </a:moveTo>
                  <a:lnTo>
                    <a:pt x="837722" y="356451"/>
                  </a:lnTo>
                  <a:lnTo>
                    <a:pt x="821746" y="290984"/>
                  </a:lnTo>
                  <a:lnTo>
                    <a:pt x="796180" y="229938"/>
                  </a:lnTo>
                  <a:lnTo>
                    <a:pt x="761892" y="174190"/>
                  </a:lnTo>
                  <a:lnTo>
                    <a:pt x="719750" y="124615"/>
                  </a:lnTo>
                  <a:lnTo>
                    <a:pt x="670623" y="82089"/>
                  </a:lnTo>
                  <a:lnTo>
                    <a:pt x="615378" y="47489"/>
                  </a:lnTo>
                  <a:lnTo>
                    <a:pt x="554884" y="21690"/>
                  </a:lnTo>
                  <a:lnTo>
                    <a:pt x="490008" y="5568"/>
                  </a:lnTo>
                  <a:lnTo>
                    <a:pt x="421620" y="0"/>
                  </a:lnTo>
                  <a:lnTo>
                    <a:pt x="387040" y="1410"/>
                  </a:lnTo>
                  <a:lnTo>
                    <a:pt x="320297" y="12365"/>
                  </a:lnTo>
                  <a:lnTo>
                    <a:pt x="257503" y="33435"/>
                  </a:lnTo>
                  <a:lnTo>
                    <a:pt x="199525" y="63744"/>
                  </a:lnTo>
                  <a:lnTo>
                    <a:pt x="147231" y="102416"/>
                  </a:lnTo>
                  <a:lnTo>
                    <a:pt x="101489" y="148576"/>
                  </a:lnTo>
                  <a:lnTo>
                    <a:pt x="63166" y="201347"/>
                  </a:lnTo>
                  <a:lnTo>
                    <a:pt x="33132" y="259853"/>
                  </a:lnTo>
                  <a:lnTo>
                    <a:pt x="12252" y="323219"/>
                  </a:lnTo>
                  <a:lnTo>
                    <a:pt x="1397" y="390568"/>
                  </a:lnTo>
                  <a:lnTo>
                    <a:pt x="0" y="425463"/>
                  </a:lnTo>
                  <a:lnTo>
                    <a:pt x="1397" y="460358"/>
                  </a:lnTo>
                  <a:lnTo>
                    <a:pt x="12252" y="527707"/>
                  </a:lnTo>
                  <a:lnTo>
                    <a:pt x="33132" y="591074"/>
                  </a:lnTo>
                  <a:lnTo>
                    <a:pt x="63166" y="649582"/>
                  </a:lnTo>
                  <a:lnTo>
                    <a:pt x="101489" y="702355"/>
                  </a:lnTo>
                  <a:lnTo>
                    <a:pt x="147231" y="748516"/>
                  </a:lnTo>
                  <a:lnTo>
                    <a:pt x="199525" y="787190"/>
                  </a:lnTo>
                  <a:lnTo>
                    <a:pt x="257503" y="817500"/>
                  </a:lnTo>
                  <a:lnTo>
                    <a:pt x="320297" y="838571"/>
                  </a:lnTo>
                  <a:lnTo>
                    <a:pt x="387040" y="849526"/>
                  </a:lnTo>
                  <a:lnTo>
                    <a:pt x="421620" y="850937"/>
                  </a:lnTo>
                  <a:lnTo>
                    <a:pt x="456199" y="849526"/>
                  </a:lnTo>
                  <a:lnTo>
                    <a:pt x="522939" y="838571"/>
                  </a:lnTo>
                  <a:lnTo>
                    <a:pt x="585733" y="817500"/>
                  </a:lnTo>
                  <a:lnTo>
                    <a:pt x="643711" y="787190"/>
                  </a:lnTo>
                  <a:lnTo>
                    <a:pt x="696005" y="748516"/>
                  </a:lnTo>
                  <a:lnTo>
                    <a:pt x="741748" y="702355"/>
                  </a:lnTo>
                  <a:lnTo>
                    <a:pt x="780072" y="649582"/>
                  </a:lnTo>
                  <a:lnTo>
                    <a:pt x="810107" y="591074"/>
                  </a:lnTo>
                  <a:lnTo>
                    <a:pt x="830987" y="527707"/>
                  </a:lnTo>
                  <a:lnTo>
                    <a:pt x="841843" y="460358"/>
                  </a:lnTo>
                  <a:lnTo>
                    <a:pt x="843241" y="425463"/>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82" name="object 66"/>
            <p:cNvSpPr/>
            <p:nvPr/>
          </p:nvSpPr>
          <p:spPr>
            <a:xfrm>
              <a:off x="4044100" y="3327542"/>
              <a:ext cx="454280" cy="458612"/>
            </a:xfrm>
            <a:custGeom>
              <a:avLst/>
              <a:gdLst/>
              <a:ahLst/>
              <a:cxnLst/>
              <a:rect l="l" t="t" r="r" b="b"/>
              <a:pathLst>
                <a:path w="998854" h="1008379">
                  <a:moveTo>
                    <a:pt x="998754" y="503932"/>
                  </a:moveTo>
                  <a:lnTo>
                    <a:pt x="997099" y="462601"/>
                  </a:lnTo>
                  <a:lnTo>
                    <a:pt x="992218" y="422191"/>
                  </a:lnTo>
                  <a:lnTo>
                    <a:pt x="984241" y="382830"/>
                  </a:lnTo>
                  <a:lnTo>
                    <a:pt x="973295" y="344649"/>
                  </a:lnTo>
                  <a:lnTo>
                    <a:pt x="959510" y="307778"/>
                  </a:lnTo>
                  <a:lnTo>
                    <a:pt x="943014" y="272345"/>
                  </a:lnTo>
                  <a:lnTo>
                    <a:pt x="923935" y="238481"/>
                  </a:lnTo>
                  <a:lnTo>
                    <a:pt x="902402" y="206315"/>
                  </a:lnTo>
                  <a:lnTo>
                    <a:pt x="878543" y="175977"/>
                  </a:lnTo>
                  <a:lnTo>
                    <a:pt x="852488" y="147597"/>
                  </a:lnTo>
                  <a:lnTo>
                    <a:pt x="824364" y="121304"/>
                  </a:lnTo>
                  <a:lnTo>
                    <a:pt x="794300" y="97229"/>
                  </a:lnTo>
                  <a:lnTo>
                    <a:pt x="762425" y="75500"/>
                  </a:lnTo>
                  <a:lnTo>
                    <a:pt x="728867" y="56247"/>
                  </a:lnTo>
                  <a:lnTo>
                    <a:pt x="693755" y="39601"/>
                  </a:lnTo>
                  <a:lnTo>
                    <a:pt x="657217" y="25690"/>
                  </a:lnTo>
                  <a:lnTo>
                    <a:pt x="619381" y="14645"/>
                  </a:lnTo>
                  <a:lnTo>
                    <a:pt x="580377" y="6595"/>
                  </a:lnTo>
                  <a:lnTo>
                    <a:pt x="540333" y="1670"/>
                  </a:lnTo>
                  <a:lnTo>
                    <a:pt x="499377" y="0"/>
                  </a:lnTo>
                  <a:lnTo>
                    <a:pt x="458420" y="1670"/>
                  </a:lnTo>
                  <a:lnTo>
                    <a:pt x="418374" y="6595"/>
                  </a:lnTo>
                  <a:lnTo>
                    <a:pt x="379369" y="14645"/>
                  </a:lnTo>
                  <a:lnTo>
                    <a:pt x="341533" y="25690"/>
                  </a:lnTo>
                  <a:lnTo>
                    <a:pt x="304995" y="39601"/>
                  </a:lnTo>
                  <a:lnTo>
                    <a:pt x="269882" y="56247"/>
                  </a:lnTo>
                  <a:lnTo>
                    <a:pt x="236324" y="75500"/>
                  </a:lnTo>
                  <a:lnTo>
                    <a:pt x="204449" y="97229"/>
                  </a:lnTo>
                  <a:lnTo>
                    <a:pt x="174386" y="121304"/>
                  </a:lnTo>
                  <a:lnTo>
                    <a:pt x="146262" y="147597"/>
                  </a:lnTo>
                  <a:lnTo>
                    <a:pt x="120207" y="175977"/>
                  </a:lnTo>
                  <a:lnTo>
                    <a:pt x="96349" y="206315"/>
                  </a:lnTo>
                  <a:lnTo>
                    <a:pt x="74817" y="238481"/>
                  </a:lnTo>
                  <a:lnTo>
                    <a:pt x="55738" y="272345"/>
                  </a:lnTo>
                  <a:lnTo>
                    <a:pt x="39242" y="307778"/>
                  </a:lnTo>
                  <a:lnTo>
                    <a:pt x="25458" y="344649"/>
                  </a:lnTo>
                  <a:lnTo>
                    <a:pt x="14512" y="382830"/>
                  </a:lnTo>
                  <a:lnTo>
                    <a:pt x="6535" y="422191"/>
                  </a:lnTo>
                  <a:lnTo>
                    <a:pt x="1655" y="462601"/>
                  </a:lnTo>
                  <a:lnTo>
                    <a:pt x="0" y="503932"/>
                  </a:lnTo>
                  <a:lnTo>
                    <a:pt x="1655" y="545262"/>
                  </a:lnTo>
                  <a:lnTo>
                    <a:pt x="6535" y="585673"/>
                  </a:lnTo>
                  <a:lnTo>
                    <a:pt x="14512" y="625033"/>
                  </a:lnTo>
                  <a:lnTo>
                    <a:pt x="25458" y="663214"/>
                  </a:lnTo>
                  <a:lnTo>
                    <a:pt x="39242" y="700086"/>
                  </a:lnTo>
                  <a:lnTo>
                    <a:pt x="55738" y="735519"/>
                  </a:lnTo>
                  <a:lnTo>
                    <a:pt x="74817" y="769383"/>
                  </a:lnTo>
                  <a:lnTo>
                    <a:pt x="96349" y="801549"/>
                  </a:lnTo>
                  <a:lnTo>
                    <a:pt x="120207" y="831886"/>
                  </a:lnTo>
                  <a:lnTo>
                    <a:pt x="146262" y="860266"/>
                  </a:lnTo>
                  <a:lnTo>
                    <a:pt x="174386" y="886559"/>
                  </a:lnTo>
                  <a:lnTo>
                    <a:pt x="204449" y="910635"/>
                  </a:lnTo>
                  <a:lnTo>
                    <a:pt x="236324" y="932364"/>
                  </a:lnTo>
                  <a:lnTo>
                    <a:pt x="269882" y="951616"/>
                  </a:lnTo>
                  <a:lnTo>
                    <a:pt x="304995" y="968263"/>
                  </a:lnTo>
                  <a:lnTo>
                    <a:pt x="341533" y="982173"/>
                  </a:lnTo>
                  <a:lnTo>
                    <a:pt x="379369" y="993219"/>
                  </a:lnTo>
                  <a:lnTo>
                    <a:pt x="418374" y="1001269"/>
                  </a:lnTo>
                  <a:lnTo>
                    <a:pt x="458420" y="1006194"/>
                  </a:lnTo>
                  <a:lnTo>
                    <a:pt x="499377" y="1007864"/>
                  </a:lnTo>
                  <a:lnTo>
                    <a:pt x="540333" y="1006194"/>
                  </a:lnTo>
                  <a:lnTo>
                    <a:pt x="580377" y="1001269"/>
                  </a:lnTo>
                  <a:lnTo>
                    <a:pt x="619381" y="993219"/>
                  </a:lnTo>
                  <a:lnTo>
                    <a:pt x="657217" y="982173"/>
                  </a:lnTo>
                  <a:lnTo>
                    <a:pt x="693755" y="968263"/>
                  </a:lnTo>
                  <a:lnTo>
                    <a:pt x="728867" y="951616"/>
                  </a:lnTo>
                  <a:lnTo>
                    <a:pt x="762425" y="932364"/>
                  </a:lnTo>
                  <a:lnTo>
                    <a:pt x="794300" y="910635"/>
                  </a:lnTo>
                  <a:lnTo>
                    <a:pt x="824364" y="886559"/>
                  </a:lnTo>
                  <a:lnTo>
                    <a:pt x="852488" y="860266"/>
                  </a:lnTo>
                  <a:lnTo>
                    <a:pt x="878543" y="831886"/>
                  </a:lnTo>
                  <a:lnTo>
                    <a:pt x="902402" y="801549"/>
                  </a:lnTo>
                  <a:lnTo>
                    <a:pt x="923935" y="769383"/>
                  </a:lnTo>
                  <a:lnTo>
                    <a:pt x="943014" y="735519"/>
                  </a:lnTo>
                  <a:lnTo>
                    <a:pt x="959510" y="700086"/>
                  </a:lnTo>
                  <a:lnTo>
                    <a:pt x="973295" y="663214"/>
                  </a:lnTo>
                  <a:lnTo>
                    <a:pt x="984241" y="625033"/>
                  </a:lnTo>
                  <a:lnTo>
                    <a:pt x="992218" y="585673"/>
                  </a:lnTo>
                  <a:lnTo>
                    <a:pt x="997099" y="545262"/>
                  </a:lnTo>
                  <a:lnTo>
                    <a:pt x="998754" y="503932"/>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83" name="object 67"/>
            <p:cNvSpPr/>
            <p:nvPr/>
          </p:nvSpPr>
          <p:spPr>
            <a:xfrm>
              <a:off x="4273098" y="2800156"/>
              <a:ext cx="747988" cy="985958"/>
            </a:xfrm>
            <a:custGeom>
              <a:avLst/>
              <a:gdLst/>
              <a:ahLst/>
              <a:cxnLst/>
              <a:rect l="l" t="t" r="r" b="b"/>
              <a:pathLst>
                <a:path w="1644650" h="2167890">
                  <a:moveTo>
                    <a:pt x="0" y="1159577"/>
                  </a:moveTo>
                  <a:lnTo>
                    <a:pt x="0" y="0"/>
                  </a:lnTo>
                  <a:lnTo>
                    <a:pt x="1644358" y="0"/>
                  </a:lnTo>
                  <a:lnTo>
                    <a:pt x="1644358" y="2167462"/>
                  </a:lnTo>
                  <a:lnTo>
                    <a:pt x="0" y="2167462"/>
                  </a:lnTo>
                </a:path>
              </a:pathLst>
            </a:custGeom>
            <a:ln w="20941">
              <a:solidFill>
                <a:srgbClr val="FFFFFF"/>
              </a:solidFill>
            </a:ln>
          </p:spPr>
          <p:txBody>
            <a:bodyPr wrap="square" lIns="0" tIns="0" rIns="0" bIns="0" rtlCol="0"/>
            <a:lstStyle/>
            <a:p>
              <a:endParaRPr sz="372" dirty="0">
                <a:solidFill>
                  <a:prstClr val="black"/>
                </a:solidFill>
              </a:endParaRPr>
            </a:p>
          </p:txBody>
        </p:sp>
        <p:sp>
          <p:nvSpPr>
            <p:cNvPr id="84" name="object 68"/>
            <p:cNvSpPr txBox="1"/>
            <p:nvPr/>
          </p:nvSpPr>
          <p:spPr>
            <a:xfrm>
              <a:off x="4114800" y="3449985"/>
              <a:ext cx="366812" cy="176972"/>
            </a:xfrm>
            <a:prstGeom prst="rect">
              <a:avLst/>
            </a:prstGeom>
          </p:spPr>
          <p:txBody>
            <a:bodyPr vert="horz" wrap="square" lIns="0" tIns="0" rIns="0" bIns="0" rtlCol="0">
              <a:spAutoFit/>
            </a:bodyPr>
            <a:lstStyle/>
            <a:p>
              <a:pPr marL="5776"/>
              <a:r>
                <a:rPr sz="1150" spc="-66" dirty="0">
                  <a:solidFill>
                    <a:srgbClr val="FFFFFF"/>
                  </a:solidFill>
                  <a:latin typeface="Brandon Grotesque"/>
                  <a:cs typeface="Brandon Grotesque"/>
                </a:rPr>
                <a:t>1</a:t>
              </a:r>
              <a:r>
                <a:rPr sz="1150" spc="-9" dirty="0">
                  <a:solidFill>
                    <a:srgbClr val="FFFFFF"/>
                  </a:solidFill>
                  <a:latin typeface="Brandon Grotesque"/>
                  <a:cs typeface="Brandon Grotesque"/>
                </a:rPr>
                <a:t>450</a:t>
              </a:r>
              <a:endParaRPr sz="1150" dirty="0">
                <a:solidFill>
                  <a:prstClr val="black"/>
                </a:solidFill>
                <a:latin typeface="Brandon Grotesque"/>
                <a:cs typeface="Brandon Grotesque"/>
              </a:endParaRPr>
            </a:p>
          </p:txBody>
        </p:sp>
        <p:sp>
          <p:nvSpPr>
            <p:cNvPr id="85" name="object 69"/>
            <p:cNvSpPr/>
            <p:nvPr/>
          </p:nvSpPr>
          <p:spPr>
            <a:xfrm>
              <a:off x="4409848" y="2893632"/>
              <a:ext cx="76243" cy="46208"/>
            </a:xfrm>
            <a:custGeom>
              <a:avLst/>
              <a:gdLst/>
              <a:ahLst/>
              <a:cxnLst/>
              <a:rect l="l" t="t" r="r" b="b"/>
              <a:pathLst>
                <a:path w="167640" h="101600">
                  <a:moveTo>
                    <a:pt x="0" y="50919"/>
                  </a:moveTo>
                  <a:lnTo>
                    <a:pt x="26201" y="87893"/>
                  </a:lnTo>
                  <a:lnTo>
                    <a:pt x="71070" y="101250"/>
                  </a:lnTo>
                  <a:lnTo>
                    <a:pt x="90740" y="100540"/>
                  </a:lnTo>
                  <a:lnTo>
                    <a:pt x="137815" y="88782"/>
                  </a:lnTo>
                  <a:lnTo>
                    <a:pt x="167157" y="56943"/>
                  </a:lnTo>
                  <a:lnTo>
                    <a:pt x="165655" y="44722"/>
                  </a:lnTo>
                  <a:lnTo>
                    <a:pt x="130906" y="9087"/>
                  </a:lnTo>
                  <a:lnTo>
                    <a:pt x="84227" y="0"/>
                  </a:lnTo>
                  <a:lnTo>
                    <a:pt x="66675" y="1100"/>
                  </a:lnTo>
                  <a:lnTo>
                    <a:pt x="23153" y="15815"/>
                  </a:lnTo>
                  <a:lnTo>
                    <a:pt x="0" y="50919"/>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86" name="object 70"/>
            <p:cNvSpPr/>
            <p:nvPr/>
          </p:nvSpPr>
          <p:spPr>
            <a:xfrm>
              <a:off x="4542395" y="2893632"/>
              <a:ext cx="76243" cy="46208"/>
            </a:xfrm>
            <a:custGeom>
              <a:avLst/>
              <a:gdLst/>
              <a:ahLst/>
              <a:cxnLst/>
              <a:rect l="l" t="t" r="r" b="b"/>
              <a:pathLst>
                <a:path w="167640" h="101600">
                  <a:moveTo>
                    <a:pt x="84227" y="0"/>
                  </a:moveTo>
                  <a:lnTo>
                    <a:pt x="35772" y="9233"/>
                  </a:lnTo>
                  <a:lnTo>
                    <a:pt x="5415" y="32884"/>
                  </a:lnTo>
                  <a:lnTo>
                    <a:pt x="0" y="50919"/>
                  </a:lnTo>
                  <a:lnTo>
                    <a:pt x="1824" y="61534"/>
                  </a:lnTo>
                  <a:lnTo>
                    <a:pt x="39380" y="94093"/>
                  </a:lnTo>
                  <a:lnTo>
                    <a:pt x="71070" y="101250"/>
                  </a:lnTo>
                  <a:lnTo>
                    <a:pt x="90740" y="100540"/>
                  </a:lnTo>
                  <a:lnTo>
                    <a:pt x="137815" y="88782"/>
                  </a:lnTo>
                  <a:lnTo>
                    <a:pt x="167157" y="56943"/>
                  </a:lnTo>
                  <a:lnTo>
                    <a:pt x="165655" y="44722"/>
                  </a:lnTo>
                  <a:lnTo>
                    <a:pt x="130906" y="9087"/>
                  </a:lnTo>
                  <a:lnTo>
                    <a:pt x="84227" y="0"/>
                  </a:lnTo>
                  <a:close/>
                </a:path>
              </a:pathLst>
            </a:custGeom>
            <a:solidFill>
              <a:srgbClr val="FFFFFF"/>
            </a:solidFill>
          </p:spPr>
          <p:txBody>
            <a:bodyPr wrap="square" lIns="0" tIns="0" rIns="0" bIns="0" rtlCol="0"/>
            <a:lstStyle/>
            <a:p>
              <a:endParaRPr sz="372" dirty="0">
                <a:solidFill>
                  <a:prstClr val="black"/>
                </a:solidFill>
              </a:endParaRPr>
            </a:p>
          </p:txBody>
        </p:sp>
        <p:sp>
          <p:nvSpPr>
            <p:cNvPr id="87" name="object 71"/>
            <p:cNvSpPr/>
            <p:nvPr/>
          </p:nvSpPr>
          <p:spPr>
            <a:xfrm>
              <a:off x="4542395" y="2893632"/>
              <a:ext cx="76243" cy="46208"/>
            </a:xfrm>
            <a:custGeom>
              <a:avLst/>
              <a:gdLst/>
              <a:ahLst/>
              <a:cxnLst/>
              <a:rect l="l" t="t" r="r" b="b"/>
              <a:pathLst>
                <a:path w="167640" h="101600">
                  <a:moveTo>
                    <a:pt x="0" y="50919"/>
                  </a:moveTo>
                  <a:lnTo>
                    <a:pt x="26201" y="87893"/>
                  </a:lnTo>
                  <a:lnTo>
                    <a:pt x="71070" y="101250"/>
                  </a:lnTo>
                  <a:lnTo>
                    <a:pt x="90740" y="100540"/>
                  </a:lnTo>
                  <a:lnTo>
                    <a:pt x="137815" y="88782"/>
                  </a:lnTo>
                  <a:lnTo>
                    <a:pt x="167157" y="56943"/>
                  </a:lnTo>
                  <a:lnTo>
                    <a:pt x="165655" y="44722"/>
                  </a:lnTo>
                  <a:lnTo>
                    <a:pt x="130906" y="9087"/>
                  </a:lnTo>
                  <a:lnTo>
                    <a:pt x="84227" y="0"/>
                  </a:lnTo>
                  <a:lnTo>
                    <a:pt x="66675" y="1100"/>
                  </a:lnTo>
                  <a:lnTo>
                    <a:pt x="23153" y="15815"/>
                  </a:lnTo>
                  <a:lnTo>
                    <a:pt x="0" y="50919"/>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88" name="object 72"/>
            <p:cNvSpPr/>
            <p:nvPr/>
          </p:nvSpPr>
          <p:spPr>
            <a:xfrm>
              <a:off x="4675957" y="2893848"/>
              <a:ext cx="74799" cy="44764"/>
            </a:xfrm>
            <a:custGeom>
              <a:avLst/>
              <a:gdLst/>
              <a:ahLst/>
              <a:cxnLst/>
              <a:rect l="l" t="t" r="r" b="b"/>
              <a:pathLst>
                <a:path w="164465" h="98425">
                  <a:moveTo>
                    <a:pt x="0" y="48955"/>
                  </a:moveTo>
                  <a:lnTo>
                    <a:pt x="26780" y="85462"/>
                  </a:lnTo>
                  <a:lnTo>
                    <a:pt x="72384" y="98040"/>
                  </a:lnTo>
                  <a:lnTo>
                    <a:pt x="91646" y="97203"/>
                  </a:lnTo>
                  <a:lnTo>
                    <a:pt x="137685" y="84625"/>
                  </a:lnTo>
                  <a:lnTo>
                    <a:pt x="164301" y="51300"/>
                  </a:lnTo>
                  <a:lnTo>
                    <a:pt x="162512" y="40100"/>
                  </a:lnTo>
                  <a:lnTo>
                    <a:pt x="125153" y="6901"/>
                  </a:lnTo>
                  <a:lnTo>
                    <a:pt x="93648" y="0"/>
                  </a:lnTo>
                  <a:lnTo>
                    <a:pt x="74129" y="770"/>
                  </a:lnTo>
                  <a:lnTo>
                    <a:pt x="27629" y="12946"/>
                  </a:lnTo>
                  <a:lnTo>
                    <a:pt x="198" y="45497"/>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89" name="object 73"/>
            <p:cNvSpPr/>
            <p:nvPr/>
          </p:nvSpPr>
          <p:spPr>
            <a:xfrm>
              <a:off x="4809012" y="2893848"/>
              <a:ext cx="74799" cy="44764"/>
            </a:xfrm>
            <a:custGeom>
              <a:avLst/>
              <a:gdLst/>
              <a:ahLst/>
              <a:cxnLst/>
              <a:rect l="l" t="t" r="r" b="b"/>
              <a:pathLst>
                <a:path w="164465" h="98425">
                  <a:moveTo>
                    <a:pt x="0" y="48955"/>
                  </a:moveTo>
                  <a:lnTo>
                    <a:pt x="26775" y="85462"/>
                  </a:lnTo>
                  <a:lnTo>
                    <a:pt x="72382" y="98039"/>
                  </a:lnTo>
                  <a:lnTo>
                    <a:pt x="91644" y="97203"/>
                  </a:lnTo>
                  <a:lnTo>
                    <a:pt x="137684" y="84625"/>
                  </a:lnTo>
                  <a:lnTo>
                    <a:pt x="164301" y="51301"/>
                  </a:lnTo>
                  <a:lnTo>
                    <a:pt x="162512" y="40101"/>
                  </a:lnTo>
                  <a:lnTo>
                    <a:pt x="125154" y="6901"/>
                  </a:lnTo>
                  <a:lnTo>
                    <a:pt x="93649" y="0"/>
                  </a:lnTo>
                  <a:lnTo>
                    <a:pt x="74127" y="770"/>
                  </a:lnTo>
                  <a:lnTo>
                    <a:pt x="27626" y="12945"/>
                  </a:lnTo>
                  <a:lnTo>
                    <a:pt x="198" y="45497"/>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90" name="object 74"/>
            <p:cNvSpPr/>
            <p:nvPr/>
          </p:nvSpPr>
          <p:spPr>
            <a:xfrm>
              <a:off x="4409847" y="3003383"/>
              <a:ext cx="74799" cy="44764"/>
            </a:xfrm>
            <a:custGeom>
              <a:avLst/>
              <a:gdLst/>
              <a:ahLst/>
              <a:cxnLst/>
              <a:rect l="l" t="t" r="r" b="b"/>
              <a:pathLst>
                <a:path w="164465" h="98425">
                  <a:moveTo>
                    <a:pt x="0" y="48955"/>
                  </a:moveTo>
                  <a:lnTo>
                    <a:pt x="26776" y="85459"/>
                  </a:lnTo>
                  <a:lnTo>
                    <a:pt x="72381" y="98038"/>
                  </a:lnTo>
                  <a:lnTo>
                    <a:pt x="91642" y="97203"/>
                  </a:lnTo>
                  <a:lnTo>
                    <a:pt x="137684" y="84628"/>
                  </a:lnTo>
                  <a:lnTo>
                    <a:pt x="164311" y="51309"/>
                  </a:lnTo>
                  <a:lnTo>
                    <a:pt x="162522" y="40104"/>
                  </a:lnTo>
                  <a:lnTo>
                    <a:pt x="125163" y="6900"/>
                  </a:lnTo>
                  <a:lnTo>
                    <a:pt x="93664" y="0"/>
                  </a:lnTo>
                  <a:lnTo>
                    <a:pt x="74142" y="769"/>
                  </a:lnTo>
                  <a:lnTo>
                    <a:pt x="27637" y="12938"/>
                  </a:lnTo>
                  <a:lnTo>
                    <a:pt x="200" y="45486"/>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91" name="object 75"/>
            <p:cNvSpPr/>
            <p:nvPr/>
          </p:nvSpPr>
          <p:spPr>
            <a:xfrm>
              <a:off x="4542902" y="3003383"/>
              <a:ext cx="74799" cy="44764"/>
            </a:xfrm>
            <a:custGeom>
              <a:avLst/>
              <a:gdLst/>
              <a:ahLst/>
              <a:cxnLst/>
              <a:rect l="l" t="t" r="r" b="b"/>
              <a:pathLst>
                <a:path w="164465" h="98425">
                  <a:moveTo>
                    <a:pt x="0" y="48955"/>
                  </a:moveTo>
                  <a:lnTo>
                    <a:pt x="26780" y="85462"/>
                  </a:lnTo>
                  <a:lnTo>
                    <a:pt x="72384" y="98040"/>
                  </a:lnTo>
                  <a:lnTo>
                    <a:pt x="91646" y="97204"/>
                  </a:lnTo>
                  <a:lnTo>
                    <a:pt x="137685" y="84625"/>
                  </a:lnTo>
                  <a:lnTo>
                    <a:pt x="164301" y="51300"/>
                  </a:lnTo>
                  <a:lnTo>
                    <a:pt x="162512" y="40098"/>
                  </a:lnTo>
                  <a:lnTo>
                    <a:pt x="125153" y="6899"/>
                  </a:lnTo>
                  <a:lnTo>
                    <a:pt x="93648" y="0"/>
                  </a:lnTo>
                  <a:lnTo>
                    <a:pt x="74129" y="769"/>
                  </a:lnTo>
                  <a:lnTo>
                    <a:pt x="27629" y="12942"/>
                  </a:lnTo>
                  <a:lnTo>
                    <a:pt x="198" y="45496"/>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92" name="object 76"/>
            <p:cNvSpPr/>
            <p:nvPr/>
          </p:nvSpPr>
          <p:spPr>
            <a:xfrm>
              <a:off x="4674942" y="3001810"/>
              <a:ext cx="76243" cy="46208"/>
            </a:xfrm>
            <a:custGeom>
              <a:avLst/>
              <a:gdLst/>
              <a:ahLst/>
              <a:cxnLst/>
              <a:rect l="l" t="t" r="r" b="b"/>
              <a:pathLst>
                <a:path w="167640" h="101600">
                  <a:moveTo>
                    <a:pt x="84227" y="0"/>
                  </a:moveTo>
                  <a:lnTo>
                    <a:pt x="35772" y="9233"/>
                  </a:lnTo>
                  <a:lnTo>
                    <a:pt x="5415" y="32884"/>
                  </a:lnTo>
                  <a:lnTo>
                    <a:pt x="0" y="50919"/>
                  </a:lnTo>
                  <a:lnTo>
                    <a:pt x="1824" y="61534"/>
                  </a:lnTo>
                  <a:lnTo>
                    <a:pt x="39380" y="94093"/>
                  </a:lnTo>
                  <a:lnTo>
                    <a:pt x="71070" y="101250"/>
                  </a:lnTo>
                  <a:lnTo>
                    <a:pt x="90740" y="100540"/>
                  </a:lnTo>
                  <a:lnTo>
                    <a:pt x="137815" y="88782"/>
                  </a:lnTo>
                  <a:lnTo>
                    <a:pt x="167157" y="56943"/>
                  </a:lnTo>
                  <a:lnTo>
                    <a:pt x="165655" y="44722"/>
                  </a:lnTo>
                  <a:lnTo>
                    <a:pt x="130906" y="9087"/>
                  </a:lnTo>
                  <a:lnTo>
                    <a:pt x="84227" y="0"/>
                  </a:lnTo>
                  <a:close/>
                </a:path>
              </a:pathLst>
            </a:custGeom>
            <a:solidFill>
              <a:srgbClr val="FFFFFF"/>
            </a:solidFill>
          </p:spPr>
          <p:txBody>
            <a:bodyPr wrap="square" lIns="0" tIns="0" rIns="0" bIns="0" rtlCol="0"/>
            <a:lstStyle/>
            <a:p>
              <a:endParaRPr sz="372" dirty="0">
                <a:solidFill>
                  <a:prstClr val="black"/>
                </a:solidFill>
              </a:endParaRPr>
            </a:p>
          </p:txBody>
        </p:sp>
        <p:sp>
          <p:nvSpPr>
            <p:cNvPr id="93" name="object 77"/>
            <p:cNvSpPr/>
            <p:nvPr/>
          </p:nvSpPr>
          <p:spPr>
            <a:xfrm>
              <a:off x="4674942" y="3001810"/>
              <a:ext cx="76243" cy="46208"/>
            </a:xfrm>
            <a:custGeom>
              <a:avLst/>
              <a:gdLst/>
              <a:ahLst/>
              <a:cxnLst/>
              <a:rect l="l" t="t" r="r" b="b"/>
              <a:pathLst>
                <a:path w="167640" h="101600">
                  <a:moveTo>
                    <a:pt x="0" y="50919"/>
                  </a:moveTo>
                  <a:lnTo>
                    <a:pt x="26201" y="87893"/>
                  </a:lnTo>
                  <a:lnTo>
                    <a:pt x="71070" y="101250"/>
                  </a:lnTo>
                  <a:lnTo>
                    <a:pt x="90740" y="100540"/>
                  </a:lnTo>
                  <a:lnTo>
                    <a:pt x="137815" y="88782"/>
                  </a:lnTo>
                  <a:lnTo>
                    <a:pt x="167157" y="56943"/>
                  </a:lnTo>
                  <a:lnTo>
                    <a:pt x="165655" y="44722"/>
                  </a:lnTo>
                  <a:lnTo>
                    <a:pt x="130906" y="9087"/>
                  </a:lnTo>
                  <a:lnTo>
                    <a:pt x="84227" y="0"/>
                  </a:lnTo>
                  <a:lnTo>
                    <a:pt x="66675" y="1100"/>
                  </a:lnTo>
                  <a:lnTo>
                    <a:pt x="23153" y="15815"/>
                  </a:lnTo>
                  <a:lnTo>
                    <a:pt x="0" y="50919"/>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94" name="object 78"/>
            <p:cNvSpPr/>
            <p:nvPr/>
          </p:nvSpPr>
          <p:spPr>
            <a:xfrm>
              <a:off x="4809011" y="3002027"/>
              <a:ext cx="74799" cy="44764"/>
            </a:xfrm>
            <a:custGeom>
              <a:avLst/>
              <a:gdLst/>
              <a:ahLst/>
              <a:cxnLst/>
              <a:rect l="l" t="t" r="r" b="b"/>
              <a:pathLst>
                <a:path w="164465" h="98425">
                  <a:moveTo>
                    <a:pt x="0" y="48955"/>
                  </a:moveTo>
                  <a:lnTo>
                    <a:pt x="26780" y="85462"/>
                  </a:lnTo>
                  <a:lnTo>
                    <a:pt x="72384" y="98040"/>
                  </a:lnTo>
                  <a:lnTo>
                    <a:pt x="91646" y="97204"/>
                  </a:lnTo>
                  <a:lnTo>
                    <a:pt x="137685" y="84625"/>
                  </a:lnTo>
                  <a:lnTo>
                    <a:pt x="164301" y="51300"/>
                  </a:lnTo>
                  <a:lnTo>
                    <a:pt x="162512" y="40098"/>
                  </a:lnTo>
                  <a:lnTo>
                    <a:pt x="125153" y="6899"/>
                  </a:lnTo>
                  <a:lnTo>
                    <a:pt x="93648" y="0"/>
                  </a:lnTo>
                  <a:lnTo>
                    <a:pt x="74129" y="769"/>
                  </a:lnTo>
                  <a:lnTo>
                    <a:pt x="27629" y="12942"/>
                  </a:lnTo>
                  <a:lnTo>
                    <a:pt x="198" y="45496"/>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95" name="object 79"/>
            <p:cNvSpPr/>
            <p:nvPr/>
          </p:nvSpPr>
          <p:spPr>
            <a:xfrm>
              <a:off x="4409846" y="3111562"/>
              <a:ext cx="74799" cy="44764"/>
            </a:xfrm>
            <a:custGeom>
              <a:avLst/>
              <a:gdLst/>
              <a:ahLst/>
              <a:cxnLst/>
              <a:rect l="l" t="t" r="r" b="b"/>
              <a:pathLst>
                <a:path w="164465" h="98425">
                  <a:moveTo>
                    <a:pt x="0" y="48955"/>
                  </a:moveTo>
                  <a:lnTo>
                    <a:pt x="26776" y="85459"/>
                  </a:lnTo>
                  <a:lnTo>
                    <a:pt x="72381" y="98038"/>
                  </a:lnTo>
                  <a:lnTo>
                    <a:pt x="91642" y="97203"/>
                  </a:lnTo>
                  <a:lnTo>
                    <a:pt x="137684" y="84628"/>
                  </a:lnTo>
                  <a:lnTo>
                    <a:pt x="164311" y="51309"/>
                  </a:lnTo>
                  <a:lnTo>
                    <a:pt x="162522" y="40104"/>
                  </a:lnTo>
                  <a:lnTo>
                    <a:pt x="125163" y="6900"/>
                  </a:lnTo>
                  <a:lnTo>
                    <a:pt x="93664" y="0"/>
                  </a:lnTo>
                  <a:lnTo>
                    <a:pt x="74142" y="769"/>
                  </a:lnTo>
                  <a:lnTo>
                    <a:pt x="27637" y="12938"/>
                  </a:lnTo>
                  <a:lnTo>
                    <a:pt x="200" y="45486"/>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96" name="object 80"/>
            <p:cNvSpPr/>
            <p:nvPr/>
          </p:nvSpPr>
          <p:spPr>
            <a:xfrm>
              <a:off x="4542902" y="3111562"/>
              <a:ext cx="74799" cy="44764"/>
            </a:xfrm>
            <a:custGeom>
              <a:avLst/>
              <a:gdLst/>
              <a:ahLst/>
              <a:cxnLst/>
              <a:rect l="l" t="t" r="r" b="b"/>
              <a:pathLst>
                <a:path w="164465" h="98425">
                  <a:moveTo>
                    <a:pt x="0" y="48954"/>
                  </a:moveTo>
                  <a:lnTo>
                    <a:pt x="26780" y="85461"/>
                  </a:lnTo>
                  <a:lnTo>
                    <a:pt x="72384" y="98038"/>
                  </a:lnTo>
                  <a:lnTo>
                    <a:pt x="91644" y="97202"/>
                  </a:lnTo>
                  <a:lnTo>
                    <a:pt x="137686" y="84626"/>
                  </a:lnTo>
                  <a:lnTo>
                    <a:pt x="164311" y="51306"/>
                  </a:lnTo>
                  <a:lnTo>
                    <a:pt x="162522" y="40102"/>
                  </a:lnTo>
                  <a:lnTo>
                    <a:pt x="125166" y="6901"/>
                  </a:lnTo>
                  <a:lnTo>
                    <a:pt x="93665" y="0"/>
                  </a:lnTo>
                  <a:lnTo>
                    <a:pt x="74143" y="769"/>
                  </a:lnTo>
                  <a:lnTo>
                    <a:pt x="27638" y="12937"/>
                  </a:lnTo>
                  <a:lnTo>
                    <a:pt x="200" y="45484"/>
                  </a:lnTo>
                  <a:lnTo>
                    <a:pt x="0" y="48954"/>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97" name="object 81"/>
            <p:cNvSpPr/>
            <p:nvPr/>
          </p:nvSpPr>
          <p:spPr>
            <a:xfrm>
              <a:off x="4674942" y="3109985"/>
              <a:ext cx="76243" cy="46208"/>
            </a:xfrm>
            <a:custGeom>
              <a:avLst/>
              <a:gdLst/>
              <a:ahLst/>
              <a:cxnLst/>
              <a:rect l="l" t="t" r="r" b="b"/>
              <a:pathLst>
                <a:path w="167640" h="101600">
                  <a:moveTo>
                    <a:pt x="84235" y="0"/>
                  </a:moveTo>
                  <a:lnTo>
                    <a:pt x="35778" y="9235"/>
                  </a:lnTo>
                  <a:lnTo>
                    <a:pt x="5420" y="32886"/>
                  </a:lnTo>
                  <a:lnTo>
                    <a:pt x="0" y="50929"/>
                  </a:lnTo>
                  <a:lnTo>
                    <a:pt x="1824" y="61545"/>
                  </a:lnTo>
                  <a:lnTo>
                    <a:pt x="39380" y="94103"/>
                  </a:lnTo>
                  <a:lnTo>
                    <a:pt x="71070" y="101260"/>
                  </a:lnTo>
                  <a:lnTo>
                    <a:pt x="90740" y="100550"/>
                  </a:lnTo>
                  <a:lnTo>
                    <a:pt x="137815" y="88793"/>
                  </a:lnTo>
                  <a:lnTo>
                    <a:pt x="167157" y="56954"/>
                  </a:lnTo>
                  <a:lnTo>
                    <a:pt x="165655" y="44733"/>
                  </a:lnTo>
                  <a:lnTo>
                    <a:pt x="130910" y="9092"/>
                  </a:lnTo>
                  <a:lnTo>
                    <a:pt x="84235" y="0"/>
                  </a:lnTo>
                  <a:close/>
                </a:path>
              </a:pathLst>
            </a:custGeom>
            <a:solidFill>
              <a:srgbClr val="FFFFFF"/>
            </a:solidFill>
          </p:spPr>
          <p:txBody>
            <a:bodyPr wrap="square" lIns="0" tIns="0" rIns="0" bIns="0" rtlCol="0"/>
            <a:lstStyle/>
            <a:p>
              <a:endParaRPr sz="372" dirty="0">
                <a:solidFill>
                  <a:prstClr val="black"/>
                </a:solidFill>
              </a:endParaRPr>
            </a:p>
          </p:txBody>
        </p:sp>
        <p:sp>
          <p:nvSpPr>
            <p:cNvPr id="98" name="object 82"/>
            <p:cNvSpPr/>
            <p:nvPr/>
          </p:nvSpPr>
          <p:spPr>
            <a:xfrm>
              <a:off x="4674942" y="3109985"/>
              <a:ext cx="76243" cy="46208"/>
            </a:xfrm>
            <a:custGeom>
              <a:avLst/>
              <a:gdLst/>
              <a:ahLst/>
              <a:cxnLst/>
              <a:rect l="l" t="t" r="r" b="b"/>
              <a:pathLst>
                <a:path w="167640" h="101600">
                  <a:moveTo>
                    <a:pt x="0" y="50929"/>
                  </a:moveTo>
                  <a:lnTo>
                    <a:pt x="26201" y="87904"/>
                  </a:lnTo>
                  <a:lnTo>
                    <a:pt x="71070" y="101260"/>
                  </a:lnTo>
                  <a:lnTo>
                    <a:pt x="90740" y="100550"/>
                  </a:lnTo>
                  <a:lnTo>
                    <a:pt x="137815" y="88793"/>
                  </a:lnTo>
                  <a:lnTo>
                    <a:pt x="167157" y="56954"/>
                  </a:lnTo>
                  <a:lnTo>
                    <a:pt x="165655" y="44733"/>
                  </a:lnTo>
                  <a:lnTo>
                    <a:pt x="130910" y="9092"/>
                  </a:lnTo>
                  <a:lnTo>
                    <a:pt x="84235" y="0"/>
                  </a:lnTo>
                  <a:lnTo>
                    <a:pt x="66682" y="1101"/>
                  </a:lnTo>
                  <a:lnTo>
                    <a:pt x="23160" y="15817"/>
                  </a:lnTo>
                  <a:lnTo>
                    <a:pt x="0" y="50929"/>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99" name="object 83"/>
            <p:cNvSpPr/>
            <p:nvPr/>
          </p:nvSpPr>
          <p:spPr>
            <a:xfrm>
              <a:off x="4807488" y="3109985"/>
              <a:ext cx="76243" cy="46208"/>
            </a:xfrm>
            <a:custGeom>
              <a:avLst/>
              <a:gdLst/>
              <a:ahLst/>
              <a:cxnLst/>
              <a:rect l="l" t="t" r="r" b="b"/>
              <a:pathLst>
                <a:path w="167640" h="101600">
                  <a:moveTo>
                    <a:pt x="0" y="50929"/>
                  </a:moveTo>
                  <a:lnTo>
                    <a:pt x="26201" y="87904"/>
                  </a:lnTo>
                  <a:lnTo>
                    <a:pt x="71070" y="101260"/>
                  </a:lnTo>
                  <a:lnTo>
                    <a:pt x="90740" y="100550"/>
                  </a:lnTo>
                  <a:lnTo>
                    <a:pt x="137815" y="88793"/>
                  </a:lnTo>
                  <a:lnTo>
                    <a:pt x="167157" y="56954"/>
                  </a:lnTo>
                  <a:lnTo>
                    <a:pt x="165655" y="44733"/>
                  </a:lnTo>
                  <a:lnTo>
                    <a:pt x="130910" y="9092"/>
                  </a:lnTo>
                  <a:lnTo>
                    <a:pt x="84235" y="0"/>
                  </a:lnTo>
                  <a:lnTo>
                    <a:pt x="66682" y="1101"/>
                  </a:lnTo>
                  <a:lnTo>
                    <a:pt x="23160" y="15817"/>
                  </a:lnTo>
                  <a:lnTo>
                    <a:pt x="0" y="50929"/>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00" name="object 84"/>
            <p:cNvSpPr/>
            <p:nvPr/>
          </p:nvSpPr>
          <p:spPr>
            <a:xfrm>
              <a:off x="4409848" y="3218168"/>
              <a:ext cx="76243" cy="46208"/>
            </a:xfrm>
            <a:custGeom>
              <a:avLst/>
              <a:gdLst/>
              <a:ahLst/>
              <a:cxnLst/>
              <a:rect l="l" t="t" r="r" b="b"/>
              <a:pathLst>
                <a:path w="167640" h="101600">
                  <a:moveTo>
                    <a:pt x="84227" y="0"/>
                  </a:moveTo>
                  <a:lnTo>
                    <a:pt x="35772" y="9233"/>
                  </a:lnTo>
                  <a:lnTo>
                    <a:pt x="5415" y="32884"/>
                  </a:lnTo>
                  <a:lnTo>
                    <a:pt x="0" y="50919"/>
                  </a:lnTo>
                  <a:lnTo>
                    <a:pt x="1824" y="61534"/>
                  </a:lnTo>
                  <a:lnTo>
                    <a:pt x="39380" y="94093"/>
                  </a:lnTo>
                  <a:lnTo>
                    <a:pt x="71070" y="101250"/>
                  </a:lnTo>
                  <a:lnTo>
                    <a:pt x="90740" y="100540"/>
                  </a:lnTo>
                  <a:lnTo>
                    <a:pt x="137815" y="88782"/>
                  </a:lnTo>
                  <a:lnTo>
                    <a:pt x="167157" y="56943"/>
                  </a:lnTo>
                  <a:lnTo>
                    <a:pt x="165655" y="44722"/>
                  </a:lnTo>
                  <a:lnTo>
                    <a:pt x="130906" y="9087"/>
                  </a:lnTo>
                  <a:lnTo>
                    <a:pt x="84227" y="0"/>
                  </a:lnTo>
                  <a:close/>
                </a:path>
              </a:pathLst>
            </a:custGeom>
            <a:solidFill>
              <a:srgbClr val="FFFFFF"/>
            </a:solidFill>
          </p:spPr>
          <p:txBody>
            <a:bodyPr wrap="square" lIns="0" tIns="0" rIns="0" bIns="0" rtlCol="0"/>
            <a:lstStyle/>
            <a:p>
              <a:endParaRPr sz="372" dirty="0">
                <a:solidFill>
                  <a:prstClr val="black"/>
                </a:solidFill>
              </a:endParaRPr>
            </a:p>
          </p:txBody>
        </p:sp>
        <p:sp>
          <p:nvSpPr>
            <p:cNvPr id="101" name="object 85"/>
            <p:cNvSpPr/>
            <p:nvPr/>
          </p:nvSpPr>
          <p:spPr>
            <a:xfrm>
              <a:off x="4409848" y="3218168"/>
              <a:ext cx="76243" cy="46208"/>
            </a:xfrm>
            <a:custGeom>
              <a:avLst/>
              <a:gdLst/>
              <a:ahLst/>
              <a:cxnLst/>
              <a:rect l="l" t="t" r="r" b="b"/>
              <a:pathLst>
                <a:path w="167640" h="101600">
                  <a:moveTo>
                    <a:pt x="0" y="50919"/>
                  </a:moveTo>
                  <a:lnTo>
                    <a:pt x="26201" y="87893"/>
                  </a:lnTo>
                  <a:lnTo>
                    <a:pt x="71070" y="101250"/>
                  </a:lnTo>
                  <a:lnTo>
                    <a:pt x="90740" y="100540"/>
                  </a:lnTo>
                  <a:lnTo>
                    <a:pt x="137815" y="88782"/>
                  </a:lnTo>
                  <a:lnTo>
                    <a:pt x="167157" y="56943"/>
                  </a:lnTo>
                  <a:lnTo>
                    <a:pt x="165655" y="44722"/>
                  </a:lnTo>
                  <a:lnTo>
                    <a:pt x="130906" y="9087"/>
                  </a:lnTo>
                  <a:lnTo>
                    <a:pt x="84227" y="0"/>
                  </a:lnTo>
                  <a:lnTo>
                    <a:pt x="66675" y="1100"/>
                  </a:lnTo>
                  <a:lnTo>
                    <a:pt x="23153" y="15815"/>
                  </a:lnTo>
                  <a:lnTo>
                    <a:pt x="0" y="50919"/>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02" name="object 86"/>
            <p:cNvSpPr/>
            <p:nvPr/>
          </p:nvSpPr>
          <p:spPr>
            <a:xfrm>
              <a:off x="4542903" y="3218384"/>
              <a:ext cx="74799" cy="44764"/>
            </a:xfrm>
            <a:custGeom>
              <a:avLst/>
              <a:gdLst/>
              <a:ahLst/>
              <a:cxnLst/>
              <a:rect l="l" t="t" r="r" b="b"/>
              <a:pathLst>
                <a:path w="164465" h="98425">
                  <a:moveTo>
                    <a:pt x="0" y="48955"/>
                  </a:moveTo>
                  <a:lnTo>
                    <a:pt x="26780" y="85466"/>
                  </a:lnTo>
                  <a:lnTo>
                    <a:pt x="72384" y="98040"/>
                  </a:lnTo>
                  <a:lnTo>
                    <a:pt x="91646" y="97204"/>
                  </a:lnTo>
                  <a:lnTo>
                    <a:pt x="137685" y="84629"/>
                  </a:lnTo>
                  <a:lnTo>
                    <a:pt x="164301" y="51301"/>
                  </a:lnTo>
                  <a:lnTo>
                    <a:pt x="162512" y="40101"/>
                  </a:lnTo>
                  <a:lnTo>
                    <a:pt x="125154" y="6901"/>
                  </a:lnTo>
                  <a:lnTo>
                    <a:pt x="93649" y="0"/>
                  </a:lnTo>
                  <a:lnTo>
                    <a:pt x="74130" y="770"/>
                  </a:lnTo>
                  <a:lnTo>
                    <a:pt x="27629" y="12945"/>
                  </a:lnTo>
                  <a:lnTo>
                    <a:pt x="198" y="45497"/>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03" name="object 87"/>
            <p:cNvSpPr/>
            <p:nvPr/>
          </p:nvSpPr>
          <p:spPr>
            <a:xfrm>
              <a:off x="4675958" y="3218384"/>
              <a:ext cx="74799" cy="44764"/>
            </a:xfrm>
            <a:custGeom>
              <a:avLst/>
              <a:gdLst/>
              <a:ahLst/>
              <a:cxnLst/>
              <a:rect l="l" t="t" r="r" b="b"/>
              <a:pathLst>
                <a:path w="164465" h="98425">
                  <a:moveTo>
                    <a:pt x="0" y="48955"/>
                  </a:moveTo>
                  <a:lnTo>
                    <a:pt x="26775" y="85466"/>
                  </a:lnTo>
                  <a:lnTo>
                    <a:pt x="72382" y="98040"/>
                  </a:lnTo>
                  <a:lnTo>
                    <a:pt x="91641" y="97204"/>
                  </a:lnTo>
                  <a:lnTo>
                    <a:pt x="137680" y="84629"/>
                  </a:lnTo>
                  <a:lnTo>
                    <a:pt x="164301" y="51302"/>
                  </a:lnTo>
                  <a:lnTo>
                    <a:pt x="162511" y="40102"/>
                  </a:lnTo>
                  <a:lnTo>
                    <a:pt x="125149" y="6901"/>
                  </a:lnTo>
                  <a:lnTo>
                    <a:pt x="93648" y="0"/>
                  </a:lnTo>
                  <a:lnTo>
                    <a:pt x="74126" y="770"/>
                  </a:lnTo>
                  <a:lnTo>
                    <a:pt x="27625" y="12946"/>
                  </a:lnTo>
                  <a:lnTo>
                    <a:pt x="198" y="45498"/>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04" name="object 88"/>
            <p:cNvSpPr/>
            <p:nvPr/>
          </p:nvSpPr>
          <p:spPr>
            <a:xfrm>
              <a:off x="4809013" y="3218384"/>
              <a:ext cx="74799" cy="44764"/>
            </a:xfrm>
            <a:custGeom>
              <a:avLst/>
              <a:gdLst/>
              <a:ahLst/>
              <a:cxnLst/>
              <a:rect l="l" t="t" r="r" b="b"/>
              <a:pathLst>
                <a:path w="164465" h="98425">
                  <a:moveTo>
                    <a:pt x="0" y="48955"/>
                  </a:moveTo>
                  <a:lnTo>
                    <a:pt x="26775" y="85466"/>
                  </a:lnTo>
                  <a:lnTo>
                    <a:pt x="72382" y="98040"/>
                  </a:lnTo>
                  <a:lnTo>
                    <a:pt x="91641" y="97204"/>
                  </a:lnTo>
                  <a:lnTo>
                    <a:pt x="137680" y="84629"/>
                  </a:lnTo>
                  <a:lnTo>
                    <a:pt x="164301" y="51302"/>
                  </a:lnTo>
                  <a:lnTo>
                    <a:pt x="162511" y="40102"/>
                  </a:lnTo>
                  <a:lnTo>
                    <a:pt x="125149" y="6901"/>
                  </a:lnTo>
                  <a:lnTo>
                    <a:pt x="93648" y="0"/>
                  </a:lnTo>
                  <a:lnTo>
                    <a:pt x="74126" y="770"/>
                  </a:lnTo>
                  <a:lnTo>
                    <a:pt x="27625" y="12946"/>
                  </a:lnTo>
                  <a:lnTo>
                    <a:pt x="198" y="45498"/>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05" name="object 89"/>
            <p:cNvSpPr/>
            <p:nvPr/>
          </p:nvSpPr>
          <p:spPr>
            <a:xfrm>
              <a:off x="4409848" y="3327919"/>
              <a:ext cx="74799" cy="44764"/>
            </a:xfrm>
            <a:custGeom>
              <a:avLst/>
              <a:gdLst/>
              <a:ahLst/>
              <a:cxnLst/>
              <a:rect l="l" t="t" r="r" b="b"/>
              <a:pathLst>
                <a:path w="164465" h="98425">
                  <a:moveTo>
                    <a:pt x="0" y="48955"/>
                  </a:moveTo>
                  <a:lnTo>
                    <a:pt x="26780" y="85462"/>
                  </a:lnTo>
                  <a:lnTo>
                    <a:pt x="72384" y="98040"/>
                  </a:lnTo>
                  <a:lnTo>
                    <a:pt x="91646" y="97204"/>
                  </a:lnTo>
                  <a:lnTo>
                    <a:pt x="137685" y="84625"/>
                  </a:lnTo>
                  <a:lnTo>
                    <a:pt x="164301" y="51300"/>
                  </a:lnTo>
                  <a:lnTo>
                    <a:pt x="162512" y="40098"/>
                  </a:lnTo>
                  <a:lnTo>
                    <a:pt x="125153" y="6899"/>
                  </a:lnTo>
                  <a:lnTo>
                    <a:pt x="93648" y="0"/>
                  </a:lnTo>
                  <a:lnTo>
                    <a:pt x="74129" y="769"/>
                  </a:lnTo>
                  <a:lnTo>
                    <a:pt x="27629" y="12942"/>
                  </a:lnTo>
                  <a:lnTo>
                    <a:pt x="198" y="45496"/>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06" name="object 90"/>
            <p:cNvSpPr/>
            <p:nvPr/>
          </p:nvSpPr>
          <p:spPr>
            <a:xfrm>
              <a:off x="4542903" y="3327919"/>
              <a:ext cx="74799" cy="44764"/>
            </a:xfrm>
            <a:custGeom>
              <a:avLst/>
              <a:gdLst/>
              <a:ahLst/>
              <a:cxnLst/>
              <a:rect l="l" t="t" r="r" b="b"/>
              <a:pathLst>
                <a:path w="164465" h="98425">
                  <a:moveTo>
                    <a:pt x="0" y="48955"/>
                  </a:moveTo>
                  <a:lnTo>
                    <a:pt x="26780" y="85462"/>
                  </a:lnTo>
                  <a:lnTo>
                    <a:pt x="72384" y="98040"/>
                  </a:lnTo>
                  <a:lnTo>
                    <a:pt x="91646" y="97204"/>
                  </a:lnTo>
                  <a:lnTo>
                    <a:pt x="137685" y="84625"/>
                  </a:lnTo>
                  <a:lnTo>
                    <a:pt x="164301" y="51300"/>
                  </a:lnTo>
                  <a:lnTo>
                    <a:pt x="162512" y="40098"/>
                  </a:lnTo>
                  <a:lnTo>
                    <a:pt x="125153" y="6899"/>
                  </a:lnTo>
                  <a:lnTo>
                    <a:pt x="93648" y="0"/>
                  </a:lnTo>
                  <a:lnTo>
                    <a:pt x="74129" y="769"/>
                  </a:lnTo>
                  <a:lnTo>
                    <a:pt x="27629" y="12942"/>
                  </a:lnTo>
                  <a:lnTo>
                    <a:pt x="198" y="45496"/>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07" name="object 91"/>
            <p:cNvSpPr/>
            <p:nvPr/>
          </p:nvSpPr>
          <p:spPr>
            <a:xfrm>
              <a:off x="4675958" y="3327919"/>
              <a:ext cx="74799" cy="44764"/>
            </a:xfrm>
            <a:custGeom>
              <a:avLst/>
              <a:gdLst/>
              <a:ahLst/>
              <a:cxnLst/>
              <a:rect l="l" t="t" r="r" b="b"/>
              <a:pathLst>
                <a:path w="164465" h="98425">
                  <a:moveTo>
                    <a:pt x="0" y="48955"/>
                  </a:moveTo>
                  <a:lnTo>
                    <a:pt x="26775" y="85462"/>
                  </a:lnTo>
                  <a:lnTo>
                    <a:pt x="72382" y="98040"/>
                  </a:lnTo>
                  <a:lnTo>
                    <a:pt x="91641" y="97204"/>
                  </a:lnTo>
                  <a:lnTo>
                    <a:pt x="137680" y="84626"/>
                  </a:lnTo>
                  <a:lnTo>
                    <a:pt x="164301" y="51301"/>
                  </a:lnTo>
                  <a:lnTo>
                    <a:pt x="162511" y="40098"/>
                  </a:lnTo>
                  <a:lnTo>
                    <a:pt x="125149" y="6899"/>
                  </a:lnTo>
                  <a:lnTo>
                    <a:pt x="93647" y="0"/>
                  </a:lnTo>
                  <a:lnTo>
                    <a:pt x="74125" y="769"/>
                  </a:lnTo>
                  <a:lnTo>
                    <a:pt x="27624" y="12942"/>
                  </a:lnTo>
                  <a:lnTo>
                    <a:pt x="198" y="45497"/>
                  </a:lnTo>
                  <a:lnTo>
                    <a:pt x="0" y="48955"/>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08" name="object 92"/>
            <p:cNvSpPr/>
            <p:nvPr/>
          </p:nvSpPr>
          <p:spPr>
            <a:xfrm>
              <a:off x="4807488" y="3326347"/>
              <a:ext cx="76243" cy="46208"/>
            </a:xfrm>
            <a:custGeom>
              <a:avLst/>
              <a:gdLst/>
              <a:ahLst/>
              <a:cxnLst/>
              <a:rect l="l" t="t" r="r" b="b"/>
              <a:pathLst>
                <a:path w="167640" h="101600">
                  <a:moveTo>
                    <a:pt x="84227" y="0"/>
                  </a:moveTo>
                  <a:lnTo>
                    <a:pt x="35772" y="9233"/>
                  </a:lnTo>
                  <a:lnTo>
                    <a:pt x="5415" y="32884"/>
                  </a:lnTo>
                  <a:lnTo>
                    <a:pt x="0" y="50919"/>
                  </a:lnTo>
                  <a:lnTo>
                    <a:pt x="1824" y="61534"/>
                  </a:lnTo>
                  <a:lnTo>
                    <a:pt x="39380" y="94093"/>
                  </a:lnTo>
                  <a:lnTo>
                    <a:pt x="71070" y="101250"/>
                  </a:lnTo>
                  <a:lnTo>
                    <a:pt x="90740" y="100540"/>
                  </a:lnTo>
                  <a:lnTo>
                    <a:pt x="137815" y="88782"/>
                  </a:lnTo>
                  <a:lnTo>
                    <a:pt x="167157" y="56943"/>
                  </a:lnTo>
                  <a:lnTo>
                    <a:pt x="165655" y="44722"/>
                  </a:lnTo>
                  <a:lnTo>
                    <a:pt x="130906" y="9087"/>
                  </a:lnTo>
                  <a:lnTo>
                    <a:pt x="84227" y="0"/>
                  </a:lnTo>
                  <a:close/>
                </a:path>
              </a:pathLst>
            </a:custGeom>
            <a:solidFill>
              <a:srgbClr val="FFFFFF"/>
            </a:solidFill>
          </p:spPr>
          <p:txBody>
            <a:bodyPr wrap="square" lIns="0" tIns="0" rIns="0" bIns="0" rtlCol="0"/>
            <a:lstStyle/>
            <a:p>
              <a:endParaRPr sz="372" dirty="0">
                <a:solidFill>
                  <a:prstClr val="black"/>
                </a:solidFill>
              </a:endParaRPr>
            </a:p>
          </p:txBody>
        </p:sp>
        <p:sp>
          <p:nvSpPr>
            <p:cNvPr id="109" name="object 93"/>
            <p:cNvSpPr/>
            <p:nvPr/>
          </p:nvSpPr>
          <p:spPr>
            <a:xfrm>
              <a:off x="4807488" y="3326347"/>
              <a:ext cx="76243" cy="46208"/>
            </a:xfrm>
            <a:custGeom>
              <a:avLst/>
              <a:gdLst/>
              <a:ahLst/>
              <a:cxnLst/>
              <a:rect l="l" t="t" r="r" b="b"/>
              <a:pathLst>
                <a:path w="167640" h="101600">
                  <a:moveTo>
                    <a:pt x="0" y="50919"/>
                  </a:moveTo>
                  <a:lnTo>
                    <a:pt x="26201" y="87893"/>
                  </a:lnTo>
                  <a:lnTo>
                    <a:pt x="71070" y="101250"/>
                  </a:lnTo>
                  <a:lnTo>
                    <a:pt x="90740" y="100540"/>
                  </a:lnTo>
                  <a:lnTo>
                    <a:pt x="137815" y="88782"/>
                  </a:lnTo>
                  <a:lnTo>
                    <a:pt x="167157" y="56943"/>
                  </a:lnTo>
                  <a:lnTo>
                    <a:pt x="165655" y="44722"/>
                  </a:lnTo>
                  <a:lnTo>
                    <a:pt x="130906" y="9087"/>
                  </a:lnTo>
                  <a:lnTo>
                    <a:pt x="84227" y="0"/>
                  </a:lnTo>
                  <a:lnTo>
                    <a:pt x="66675" y="1100"/>
                  </a:lnTo>
                  <a:lnTo>
                    <a:pt x="23153" y="15815"/>
                  </a:lnTo>
                  <a:lnTo>
                    <a:pt x="0" y="50919"/>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10" name="object 94"/>
            <p:cNvSpPr/>
            <p:nvPr/>
          </p:nvSpPr>
          <p:spPr>
            <a:xfrm>
              <a:off x="4470942" y="3439858"/>
              <a:ext cx="13862" cy="28880"/>
            </a:xfrm>
            <a:custGeom>
              <a:avLst/>
              <a:gdLst/>
              <a:ahLst/>
              <a:cxnLst/>
              <a:rect l="l" t="t" r="r" b="b"/>
              <a:pathLst>
                <a:path w="30479" h="63500">
                  <a:moveTo>
                    <a:pt x="20439" y="62892"/>
                  </a:moveTo>
                  <a:lnTo>
                    <a:pt x="27445" y="51659"/>
                  </a:lnTo>
                  <a:lnTo>
                    <a:pt x="29946" y="39329"/>
                  </a:lnTo>
                  <a:lnTo>
                    <a:pt x="27840" y="27802"/>
                  </a:lnTo>
                  <a:lnTo>
                    <a:pt x="21834" y="17217"/>
                  </a:lnTo>
                  <a:lnTo>
                    <a:pt x="12397" y="7856"/>
                  </a:lnTo>
                  <a:lnTo>
                    <a:pt x="0" y="0"/>
                  </a:lnTo>
                </a:path>
              </a:pathLst>
            </a:custGeom>
            <a:ln w="20941">
              <a:solidFill>
                <a:srgbClr val="FFFFFF"/>
              </a:solidFill>
            </a:ln>
          </p:spPr>
          <p:txBody>
            <a:bodyPr wrap="square" lIns="0" tIns="0" rIns="0" bIns="0" rtlCol="0"/>
            <a:lstStyle/>
            <a:p>
              <a:endParaRPr sz="372" dirty="0">
                <a:solidFill>
                  <a:prstClr val="black"/>
                </a:solidFill>
              </a:endParaRPr>
            </a:p>
          </p:txBody>
        </p:sp>
        <p:sp>
          <p:nvSpPr>
            <p:cNvPr id="111" name="object 95"/>
            <p:cNvSpPr/>
            <p:nvPr/>
          </p:nvSpPr>
          <p:spPr>
            <a:xfrm>
              <a:off x="4543317" y="3434900"/>
              <a:ext cx="75376" cy="45919"/>
            </a:xfrm>
            <a:custGeom>
              <a:avLst/>
              <a:gdLst/>
              <a:ahLst/>
              <a:cxnLst/>
              <a:rect l="l" t="t" r="r" b="b"/>
              <a:pathLst>
                <a:path w="165734" h="100965">
                  <a:moveTo>
                    <a:pt x="0" y="50100"/>
                  </a:moveTo>
                  <a:lnTo>
                    <a:pt x="26313" y="87321"/>
                  </a:lnTo>
                  <a:lnTo>
                    <a:pt x="71276" y="100527"/>
                  </a:lnTo>
                  <a:lnTo>
                    <a:pt x="90720" y="99757"/>
                  </a:lnTo>
                  <a:lnTo>
                    <a:pt x="137218" y="87527"/>
                  </a:lnTo>
                  <a:lnTo>
                    <a:pt x="165386" y="54704"/>
                  </a:lnTo>
                  <a:lnTo>
                    <a:pt x="163763" y="42745"/>
                  </a:lnTo>
                  <a:lnTo>
                    <a:pt x="128131" y="7668"/>
                  </a:lnTo>
                  <a:lnTo>
                    <a:pt x="97776" y="0"/>
                  </a:lnTo>
                  <a:lnTo>
                    <a:pt x="77832" y="620"/>
                  </a:lnTo>
                  <a:lnTo>
                    <a:pt x="30413" y="12034"/>
                  </a:lnTo>
                  <a:lnTo>
                    <a:pt x="734" y="43329"/>
                  </a:lnTo>
                  <a:lnTo>
                    <a:pt x="0" y="50100"/>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12" name="object 96"/>
            <p:cNvSpPr/>
            <p:nvPr/>
          </p:nvSpPr>
          <p:spPr>
            <a:xfrm>
              <a:off x="4674942" y="3434521"/>
              <a:ext cx="76243" cy="46208"/>
            </a:xfrm>
            <a:custGeom>
              <a:avLst/>
              <a:gdLst/>
              <a:ahLst/>
              <a:cxnLst/>
              <a:rect l="l" t="t" r="r" b="b"/>
              <a:pathLst>
                <a:path w="167640" h="101600">
                  <a:moveTo>
                    <a:pt x="84235" y="0"/>
                  </a:moveTo>
                  <a:lnTo>
                    <a:pt x="35778" y="9235"/>
                  </a:lnTo>
                  <a:lnTo>
                    <a:pt x="5420" y="32886"/>
                  </a:lnTo>
                  <a:lnTo>
                    <a:pt x="0" y="50929"/>
                  </a:lnTo>
                  <a:lnTo>
                    <a:pt x="1824" y="61545"/>
                  </a:lnTo>
                  <a:lnTo>
                    <a:pt x="39380" y="94103"/>
                  </a:lnTo>
                  <a:lnTo>
                    <a:pt x="71070" y="101260"/>
                  </a:lnTo>
                  <a:lnTo>
                    <a:pt x="90740" y="100550"/>
                  </a:lnTo>
                  <a:lnTo>
                    <a:pt x="137815" y="88793"/>
                  </a:lnTo>
                  <a:lnTo>
                    <a:pt x="167157" y="56954"/>
                  </a:lnTo>
                  <a:lnTo>
                    <a:pt x="165655" y="44733"/>
                  </a:lnTo>
                  <a:lnTo>
                    <a:pt x="130910" y="9092"/>
                  </a:lnTo>
                  <a:lnTo>
                    <a:pt x="84235" y="0"/>
                  </a:lnTo>
                  <a:close/>
                </a:path>
              </a:pathLst>
            </a:custGeom>
            <a:solidFill>
              <a:srgbClr val="FFFFFF"/>
            </a:solidFill>
          </p:spPr>
          <p:txBody>
            <a:bodyPr wrap="square" lIns="0" tIns="0" rIns="0" bIns="0" rtlCol="0"/>
            <a:lstStyle/>
            <a:p>
              <a:endParaRPr sz="372" dirty="0">
                <a:solidFill>
                  <a:prstClr val="black"/>
                </a:solidFill>
              </a:endParaRPr>
            </a:p>
          </p:txBody>
        </p:sp>
        <p:sp>
          <p:nvSpPr>
            <p:cNvPr id="113" name="object 97"/>
            <p:cNvSpPr/>
            <p:nvPr/>
          </p:nvSpPr>
          <p:spPr>
            <a:xfrm>
              <a:off x="4674942" y="3434521"/>
              <a:ext cx="76243" cy="46208"/>
            </a:xfrm>
            <a:custGeom>
              <a:avLst/>
              <a:gdLst/>
              <a:ahLst/>
              <a:cxnLst/>
              <a:rect l="l" t="t" r="r" b="b"/>
              <a:pathLst>
                <a:path w="167640" h="101600">
                  <a:moveTo>
                    <a:pt x="0" y="50929"/>
                  </a:moveTo>
                  <a:lnTo>
                    <a:pt x="26201" y="87904"/>
                  </a:lnTo>
                  <a:lnTo>
                    <a:pt x="71070" y="101260"/>
                  </a:lnTo>
                  <a:lnTo>
                    <a:pt x="90740" y="100550"/>
                  </a:lnTo>
                  <a:lnTo>
                    <a:pt x="137815" y="88793"/>
                  </a:lnTo>
                  <a:lnTo>
                    <a:pt x="167157" y="56954"/>
                  </a:lnTo>
                  <a:lnTo>
                    <a:pt x="165655" y="44733"/>
                  </a:lnTo>
                  <a:lnTo>
                    <a:pt x="130910" y="9092"/>
                  </a:lnTo>
                  <a:lnTo>
                    <a:pt x="84235" y="0"/>
                  </a:lnTo>
                  <a:lnTo>
                    <a:pt x="66682" y="1101"/>
                  </a:lnTo>
                  <a:lnTo>
                    <a:pt x="23160" y="15817"/>
                  </a:lnTo>
                  <a:lnTo>
                    <a:pt x="0" y="50929"/>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14" name="object 98"/>
            <p:cNvSpPr/>
            <p:nvPr/>
          </p:nvSpPr>
          <p:spPr>
            <a:xfrm>
              <a:off x="4808900" y="3434752"/>
              <a:ext cx="75088" cy="44764"/>
            </a:xfrm>
            <a:custGeom>
              <a:avLst/>
              <a:gdLst/>
              <a:ahLst/>
              <a:cxnLst/>
              <a:rect l="l" t="t" r="r" b="b"/>
              <a:pathLst>
                <a:path w="165100" h="98425">
                  <a:moveTo>
                    <a:pt x="0" y="48932"/>
                  </a:moveTo>
                  <a:lnTo>
                    <a:pt x="26764" y="85409"/>
                  </a:lnTo>
                  <a:lnTo>
                    <a:pt x="72357" y="98007"/>
                  </a:lnTo>
                  <a:lnTo>
                    <a:pt x="91646" y="97178"/>
                  </a:lnTo>
                  <a:lnTo>
                    <a:pt x="137760" y="84661"/>
                  </a:lnTo>
                  <a:lnTo>
                    <a:pt x="164537" y="51464"/>
                  </a:lnTo>
                  <a:lnTo>
                    <a:pt x="162758" y="40225"/>
                  </a:lnTo>
                  <a:lnTo>
                    <a:pt x="125500" y="6946"/>
                  </a:lnTo>
                  <a:lnTo>
                    <a:pt x="94060" y="0"/>
                  </a:lnTo>
                  <a:lnTo>
                    <a:pt x="74491" y="757"/>
                  </a:lnTo>
                  <a:lnTo>
                    <a:pt x="27879" y="12839"/>
                  </a:lnTo>
                  <a:lnTo>
                    <a:pt x="231" y="45204"/>
                  </a:lnTo>
                  <a:lnTo>
                    <a:pt x="0" y="48932"/>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15" name="object 99"/>
            <p:cNvSpPr/>
            <p:nvPr/>
          </p:nvSpPr>
          <p:spPr>
            <a:xfrm>
              <a:off x="4542395" y="3544286"/>
              <a:ext cx="75088" cy="44764"/>
            </a:xfrm>
            <a:custGeom>
              <a:avLst/>
              <a:gdLst/>
              <a:ahLst/>
              <a:cxnLst/>
              <a:rect l="l" t="t" r="r" b="b"/>
              <a:pathLst>
                <a:path w="165100" h="98425">
                  <a:moveTo>
                    <a:pt x="0" y="48932"/>
                  </a:moveTo>
                  <a:lnTo>
                    <a:pt x="26764" y="85409"/>
                  </a:lnTo>
                  <a:lnTo>
                    <a:pt x="72357" y="98007"/>
                  </a:lnTo>
                  <a:lnTo>
                    <a:pt x="91646" y="97178"/>
                  </a:lnTo>
                  <a:lnTo>
                    <a:pt x="137760" y="84661"/>
                  </a:lnTo>
                  <a:lnTo>
                    <a:pt x="164537" y="51464"/>
                  </a:lnTo>
                  <a:lnTo>
                    <a:pt x="162758" y="40222"/>
                  </a:lnTo>
                  <a:lnTo>
                    <a:pt x="125500" y="6944"/>
                  </a:lnTo>
                  <a:lnTo>
                    <a:pt x="94060" y="0"/>
                  </a:lnTo>
                  <a:lnTo>
                    <a:pt x="74491" y="756"/>
                  </a:lnTo>
                  <a:lnTo>
                    <a:pt x="27879" y="12836"/>
                  </a:lnTo>
                  <a:lnTo>
                    <a:pt x="231" y="45203"/>
                  </a:lnTo>
                  <a:lnTo>
                    <a:pt x="0" y="48932"/>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16" name="object 100"/>
            <p:cNvSpPr/>
            <p:nvPr/>
          </p:nvSpPr>
          <p:spPr>
            <a:xfrm>
              <a:off x="4675645" y="3544286"/>
              <a:ext cx="75088" cy="44764"/>
            </a:xfrm>
            <a:custGeom>
              <a:avLst/>
              <a:gdLst/>
              <a:ahLst/>
              <a:cxnLst/>
              <a:rect l="l" t="t" r="r" b="b"/>
              <a:pathLst>
                <a:path w="165100" h="98425">
                  <a:moveTo>
                    <a:pt x="0" y="48932"/>
                  </a:moveTo>
                  <a:lnTo>
                    <a:pt x="26764" y="85409"/>
                  </a:lnTo>
                  <a:lnTo>
                    <a:pt x="72357" y="98007"/>
                  </a:lnTo>
                  <a:lnTo>
                    <a:pt x="91646" y="97178"/>
                  </a:lnTo>
                  <a:lnTo>
                    <a:pt x="137760" y="84661"/>
                  </a:lnTo>
                  <a:lnTo>
                    <a:pt x="164537" y="51464"/>
                  </a:lnTo>
                  <a:lnTo>
                    <a:pt x="162758" y="40222"/>
                  </a:lnTo>
                  <a:lnTo>
                    <a:pt x="125500" y="6944"/>
                  </a:lnTo>
                  <a:lnTo>
                    <a:pt x="94060" y="0"/>
                  </a:lnTo>
                  <a:lnTo>
                    <a:pt x="74491" y="756"/>
                  </a:lnTo>
                  <a:lnTo>
                    <a:pt x="27879" y="12836"/>
                  </a:lnTo>
                  <a:lnTo>
                    <a:pt x="231" y="45203"/>
                  </a:lnTo>
                  <a:lnTo>
                    <a:pt x="0" y="48932"/>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17" name="object 101"/>
            <p:cNvSpPr/>
            <p:nvPr/>
          </p:nvSpPr>
          <p:spPr>
            <a:xfrm>
              <a:off x="4807488" y="3542703"/>
              <a:ext cx="76243" cy="46208"/>
            </a:xfrm>
            <a:custGeom>
              <a:avLst/>
              <a:gdLst/>
              <a:ahLst/>
              <a:cxnLst/>
              <a:rect l="l" t="t" r="r" b="b"/>
              <a:pathLst>
                <a:path w="167640" h="101600">
                  <a:moveTo>
                    <a:pt x="84227" y="0"/>
                  </a:moveTo>
                  <a:lnTo>
                    <a:pt x="35772" y="9233"/>
                  </a:lnTo>
                  <a:lnTo>
                    <a:pt x="5415" y="32884"/>
                  </a:lnTo>
                  <a:lnTo>
                    <a:pt x="0" y="50919"/>
                  </a:lnTo>
                  <a:lnTo>
                    <a:pt x="1824" y="61534"/>
                  </a:lnTo>
                  <a:lnTo>
                    <a:pt x="39380" y="94093"/>
                  </a:lnTo>
                  <a:lnTo>
                    <a:pt x="71070" y="101250"/>
                  </a:lnTo>
                  <a:lnTo>
                    <a:pt x="90740" y="100540"/>
                  </a:lnTo>
                  <a:lnTo>
                    <a:pt x="137815" y="88782"/>
                  </a:lnTo>
                  <a:lnTo>
                    <a:pt x="167157" y="56943"/>
                  </a:lnTo>
                  <a:lnTo>
                    <a:pt x="165655" y="44722"/>
                  </a:lnTo>
                  <a:lnTo>
                    <a:pt x="130906" y="9087"/>
                  </a:lnTo>
                  <a:lnTo>
                    <a:pt x="84227" y="0"/>
                  </a:lnTo>
                  <a:close/>
                </a:path>
              </a:pathLst>
            </a:custGeom>
            <a:solidFill>
              <a:srgbClr val="FFFFFF"/>
            </a:solidFill>
          </p:spPr>
          <p:txBody>
            <a:bodyPr wrap="square" lIns="0" tIns="0" rIns="0" bIns="0" rtlCol="0"/>
            <a:lstStyle/>
            <a:p>
              <a:endParaRPr sz="372" dirty="0">
                <a:solidFill>
                  <a:prstClr val="black"/>
                </a:solidFill>
              </a:endParaRPr>
            </a:p>
          </p:txBody>
        </p:sp>
        <p:sp>
          <p:nvSpPr>
            <p:cNvPr id="118" name="object 102"/>
            <p:cNvSpPr/>
            <p:nvPr/>
          </p:nvSpPr>
          <p:spPr>
            <a:xfrm>
              <a:off x="4807488" y="3542703"/>
              <a:ext cx="76243" cy="46208"/>
            </a:xfrm>
            <a:custGeom>
              <a:avLst/>
              <a:gdLst/>
              <a:ahLst/>
              <a:cxnLst/>
              <a:rect l="l" t="t" r="r" b="b"/>
              <a:pathLst>
                <a:path w="167640" h="101600">
                  <a:moveTo>
                    <a:pt x="0" y="50919"/>
                  </a:moveTo>
                  <a:lnTo>
                    <a:pt x="26201" y="87893"/>
                  </a:lnTo>
                  <a:lnTo>
                    <a:pt x="71070" y="101250"/>
                  </a:lnTo>
                  <a:lnTo>
                    <a:pt x="90740" y="100540"/>
                  </a:lnTo>
                  <a:lnTo>
                    <a:pt x="137815" y="88782"/>
                  </a:lnTo>
                  <a:lnTo>
                    <a:pt x="167157" y="56943"/>
                  </a:lnTo>
                  <a:lnTo>
                    <a:pt x="165655" y="44722"/>
                  </a:lnTo>
                  <a:lnTo>
                    <a:pt x="130906" y="9087"/>
                  </a:lnTo>
                  <a:lnTo>
                    <a:pt x="84227" y="0"/>
                  </a:lnTo>
                  <a:lnTo>
                    <a:pt x="66675" y="1100"/>
                  </a:lnTo>
                  <a:lnTo>
                    <a:pt x="23153" y="15815"/>
                  </a:lnTo>
                  <a:lnTo>
                    <a:pt x="0" y="50919"/>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19" name="object 103"/>
            <p:cNvSpPr/>
            <p:nvPr/>
          </p:nvSpPr>
          <p:spPr>
            <a:xfrm>
              <a:off x="4450074" y="3660262"/>
              <a:ext cx="36100" cy="36966"/>
            </a:xfrm>
            <a:custGeom>
              <a:avLst/>
              <a:gdLst/>
              <a:ahLst/>
              <a:cxnLst/>
              <a:rect l="l" t="t" r="r" b="b"/>
              <a:pathLst>
                <a:path w="79375" h="81279">
                  <a:moveTo>
                    <a:pt x="0" y="81065"/>
                  </a:moveTo>
                  <a:lnTo>
                    <a:pt x="47460" y="69742"/>
                  </a:lnTo>
                  <a:lnTo>
                    <a:pt x="78951" y="34554"/>
                  </a:lnTo>
                  <a:lnTo>
                    <a:pt x="77221" y="20894"/>
                  </a:lnTo>
                  <a:lnTo>
                    <a:pt x="71777" y="9469"/>
                  </a:lnTo>
                  <a:lnTo>
                    <a:pt x="63062" y="0"/>
                  </a:lnTo>
                </a:path>
              </a:pathLst>
            </a:custGeom>
            <a:ln w="20941">
              <a:solidFill>
                <a:srgbClr val="FFFFFF"/>
              </a:solidFill>
            </a:ln>
          </p:spPr>
          <p:txBody>
            <a:bodyPr wrap="square" lIns="0" tIns="0" rIns="0" bIns="0" rtlCol="0"/>
            <a:lstStyle/>
            <a:p>
              <a:endParaRPr sz="372" dirty="0">
                <a:solidFill>
                  <a:prstClr val="black"/>
                </a:solidFill>
              </a:endParaRPr>
            </a:p>
          </p:txBody>
        </p:sp>
        <p:sp>
          <p:nvSpPr>
            <p:cNvPr id="120" name="object 104"/>
            <p:cNvSpPr/>
            <p:nvPr/>
          </p:nvSpPr>
          <p:spPr>
            <a:xfrm>
              <a:off x="4542395" y="3650882"/>
              <a:ext cx="76243" cy="46208"/>
            </a:xfrm>
            <a:custGeom>
              <a:avLst/>
              <a:gdLst/>
              <a:ahLst/>
              <a:cxnLst/>
              <a:rect l="l" t="t" r="r" b="b"/>
              <a:pathLst>
                <a:path w="167640" h="101600">
                  <a:moveTo>
                    <a:pt x="84227" y="0"/>
                  </a:moveTo>
                  <a:lnTo>
                    <a:pt x="35772" y="9233"/>
                  </a:lnTo>
                  <a:lnTo>
                    <a:pt x="5415" y="32884"/>
                  </a:lnTo>
                  <a:lnTo>
                    <a:pt x="0" y="50919"/>
                  </a:lnTo>
                  <a:lnTo>
                    <a:pt x="1824" y="61534"/>
                  </a:lnTo>
                  <a:lnTo>
                    <a:pt x="39380" y="94093"/>
                  </a:lnTo>
                  <a:lnTo>
                    <a:pt x="71070" y="101250"/>
                  </a:lnTo>
                  <a:lnTo>
                    <a:pt x="90740" y="100540"/>
                  </a:lnTo>
                  <a:lnTo>
                    <a:pt x="137815" y="88782"/>
                  </a:lnTo>
                  <a:lnTo>
                    <a:pt x="167157" y="56943"/>
                  </a:lnTo>
                  <a:lnTo>
                    <a:pt x="165655" y="44722"/>
                  </a:lnTo>
                  <a:lnTo>
                    <a:pt x="130906" y="9087"/>
                  </a:lnTo>
                  <a:lnTo>
                    <a:pt x="84227" y="0"/>
                  </a:lnTo>
                  <a:close/>
                </a:path>
              </a:pathLst>
            </a:custGeom>
            <a:solidFill>
              <a:srgbClr val="FFFFFF"/>
            </a:solidFill>
          </p:spPr>
          <p:txBody>
            <a:bodyPr wrap="square" lIns="0" tIns="0" rIns="0" bIns="0" rtlCol="0"/>
            <a:lstStyle/>
            <a:p>
              <a:endParaRPr sz="372" dirty="0">
                <a:solidFill>
                  <a:prstClr val="black"/>
                </a:solidFill>
              </a:endParaRPr>
            </a:p>
          </p:txBody>
        </p:sp>
        <p:sp>
          <p:nvSpPr>
            <p:cNvPr id="121" name="object 105"/>
            <p:cNvSpPr/>
            <p:nvPr/>
          </p:nvSpPr>
          <p:spPr>
            <a:xfrm>
              <a:off x="4542395" y="3650882"/>
              <a:ext cx="76243" cy="46208"/>
            </a:xfrm>
            <a:custGeom>
              <a:avLst/>
              <a:gdLst/>
              <a:ahLst/>
              <a:cxnLst/>
              <a:rect l="l" t="t" r="r" b="b"/>
              <a:pathLst>
                <a:path w="167640" h="101600">
                  <a:moveTo>
                    <a:pt x="0" y="50919"/>
                  </a:moveTo>
                  <a:lnTo>
                    <a:pt x="26201" y="87893"/>
                  </a:lnTo>
                  <a:lnTo>
                    <a:pt x="71070" y="101250"/>
                  </a:lnTo>
                  <a:lnTo>
                    <a:pt x="90740" y="100540"/>
                  </a:lnTo>
                  <a:lnTo>
                    <a:pt x="137815" y="88782"/>
                  </a:lnTo>
                  <a:lnTo>
                    <a:pt x="167157" y="56943"/>
                  </a:lnTo>
                  <a:lnTo>
                    <a:pt x="165655" y="44722"/>
                  </a:lnTo>
                  <a:lnTo>
                    <a:pt x="130906" y="9087"/>
                  </a:lnTo>
                  <a:lnTo>
                    <a:pt x="84227" y="0"/>
                  </a:lnTo>
                  <a:lnTo>
                    <a:pt x="66675" y="1100"/>
                  </a:lnTo>
                  <a:lnTo>
                    <a:pt x="23153" y="15815"/>
                  </a:lnTo>
                  <a:lnTo>
                    <a:pt x="0" y="50919"/>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22" name="object 106"/>
            <p:cNvSpPr/>
            <p:nvPr/>
          </p:nvSpPr>
          <p:spPr>
            <a:xfrm>
              <a:off x="4674942" y="3651231"/>
              <a:ext cx="75088" cy="45919"/>
            </a:xfrm>
            <a:custGeom>
              <a:avLst/>
              <a:gdLst/>
              <a:ahLst/>
              <a:cxnLst/>
              <a:rect l="l" t="t" r="r" b="b"/>
              <a:pathLst>
                <a:path w="165100" h="100965">
                  <a:moveTo>
                    <a:pt x="0" y="50152"/>
                  </a:moveTo>
                  <a:lnTo>
                    <a:pt x="26342" y="87437"/>
                  </a:lnTo>
                  <a:lnTo>
                    <a:pt x="71328" y="100602"/>
                  </a:lnTo>
                  <a:lnTo>
                    <a:pt x="90712" y="99817"/>
                  </a:lnTo>
                  <a:lnTo>
                    <a:pt x="137058" y="87463"/>
                  </a:lnTo>
                  <a:lnTo>
                    <a:pt x="164917" y="54379"/>
                  </a:lnTo>
                  <a:lnTo>
                    <a:pt x="163265" y="42492"/>
                  </a:lnTo>
                  <a:lnTo>
                    <a:pt x="127403" y="7573"/>
                  </a:lnTo>
                  <a:lnTo>
                    <a:pt x="96912" y="0"/>
                  </a:lnTo>
                  <a:lnTo>
                    <a:pt x="77065" y="650"/>
                  </a:lnTo>
                  <a:lnTo>
                    <a:pt x="29872" y="12252"/>
                  </a:lnTo>
                  <a:lnTo>
                    <a:pt x="617" y="43924"/>
                  </a:lnTo>
                  <a:lnTo>
                    <a:pt x="0" y="50152"/>
                  </a:lnTo>
                  <a:close/>
                </a:path>
              </a:pathLst>
            </a:custGeom>
            <a:ln w="20941">
              <a:solidFill>
                <a:srgbClr val="FFFFFF"/>
              </a:solidFill>
            </a:ln>
          </p:spPr>
          <p:txBody>
            <a:bodyPr wrap="square" lIns="0" tIns="0" rIns="0" bIns="0" rtlCol="0"/>
            <a:lstStyle/>
            <a:p>
              <a:endParaRPr sz="372" dirty="0">
                <a:solidFill>
                  <a:prstClr val="black"/>
                </a:solidFill>
              </a:endParaRPr>
            </a:p>
          </p:txBody>
        </p:sp>
        <p:sp>
          <p:nvSpPr>
            <p:cNvPr id="123" name="object 107"/>
            <p:cNvSpPr/>
            <p:nvPr/>
          </p:nvSpPr>
          <p:spPr>
            <a:xfrm>
              <a:off x="4808644" y="3651232"/>
              <a:ext cx="75088" cy="45919"/>
            </a:xfrm>
            <a:custGeom>
              <a:avLst/>
              <a:gdLst/>
              <a:ahLst/>
              <a:cxnLst/>
              <a:rect l="l" t="t" r="r" b="b"/>
              <a:pathLst>
                <a:path w="165100" h="100965">
                  <a:moveTo>
                    <a:pt x="0" y="50151"/>
                  </a:moveTo>
                  <a:lnTo>
                    <a:pt x="26339" y="87434"/>
                  </a:lnTo>
                  <a:lnTo>
                    <a:pt x="71325" y="100601"/>
                  </a:lnTo>
                  <a:lnTo>
                    <a:pt x="90711" y="99815"/>
                  </a:lnTo>
                  <a:lnTo>
                    <a:pt x="137061" y="87465"/>
                  </a:lnTo>
                  <a:lnTo>
                    <a:pt x="164926" y="54388"/>
                  </a:lnTo>
                  <a:lnTo>
                    <a:pt x="163275" y="42498"/>
                  </a:lnTo>
                  <a:lnTo>
                    <a:pt x="127418" y="7575"/>
                  </a:lnTo>
                  <a:lnTo>
                    <a:pt x="96929" y="0"/>
                  </a:lnTo>
                  <a:lnTo>
                    <a:pt x="77080" y="650"/>
                  </a:lnTo>
                  <a:lnTo>
                    <a:pt x="29882" y="12248"/>
                  </a:lnTo>
                  <a:lnTo>
                    <a:pt x="619" y="43913"/>
                  </a:lnTo>
                  <a:lnTo>
                    <a:pt x="0" y="50151"/>
                  </a:lnTo>
                  <a:close/>
                </a:path>
              </a:pathLst>
            </a:custGeom>
            <a:ln w="20941">
              <a:solidFill>
                <a:srgbClr val="FFFFFF"/>
              </a:solidFill>
            </a:ln>
          </p:spPr>
          <p:txBody>
            <a:bodyPr wrap="square" lIns="0" tIns="0" rIns="0" bIns="0" rtlCol="0"/>
            <a:lstStyle/>
            <a:p>
              <a:endParaRPr sz="372" dirty="0">
                <a:solidFill>
                  <a:prstClr val="black"/>
                </a:solidFill>
              </a:endParaRPr>
            </a:p>
          </p:txBody>
        </p:sp>
      </p:grpSp>
    </p:spTree>
    <p:extLst>
      <p:ext uri="{BB962C8B-B14F-4D97-AF65-F5344CB8AC3E}">
        <p14:creationId xmlns:p14="http://schemas.microsoft.com/office/powerpoint/2010/main" val="21886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object 2"/>
          <p:cNvSpPr/>
          <p:nvPr/>
        </p:nvSpPr>
        <p:spPr>
          <a:xfrm>
            <a:off x="0" y="0"/>
            <a:ext cx="4899534" cy="259522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372" dirty="0">
              <a:solidFill>
                <a:prstClr val="black"/>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535036"/>
            <a:ext cx="4899534" cy="2322714"/>
          </a:xfrm>
          <a:prstGeom prst="rect">
            <a:avLst/>
          </a:prstGeom>
        </p:spPr>
      </p:pic>
      <p:sp>
        <p:nvSpPr>
          <p:cNvPr id="7" name="Title 2"/>
          <p:cNvSpPr txBox="1">
            <a:spLocks/>
          </p:cNvSpPr>
          <p:nvPr/>
        </p:nvSpPr>
        <p:spPr>
          <a:xfrm>
            <a:off x="5231067" y="1479999"/>
            <a:ext cx="3581400" cy="1143642"/>
          </a:xfrm>
          <a:prstGeom prst="rect">
            <a:avLst/>
          </a:prstGeom>
        </p:spPr>
        <p:txBody>
          <a:bodyPr lIns="0" tIns="0" rIns="0" bIns="0"/>
          <a:lstStyle>
            <a:lvl1pPr>
              <a:defRPr sz="3729" b="1" i="0">
                <a:solidFill>
                  <a:schemeClr val="tx1"/>
                </a:solidFill>
                <a:latin typeface="Helvetica"/>
                <a:ea typeface="+mj-ea"/>
                <a:cs typeface="Helvetica"/>
              </a:defRPr>
            </a:lvl1pPr>
          </a:lstStyle>
          <a:p>
            <a:pPr marL="198693" marR="136313" indent="28591" defTabSz="914400"/>
            <a:r>
              <a:rPr lang="en-US" sz="2800" kern="0" spc="-55" dirty="0">
                <a:solidFill>
                  <a:schemeClr val="bg1"/>
                </a:solidFill>
              </a:rPr>
              <a:t>T</a:t>
            </a:r>
            <a:r>
              <a:rPr lang="en-US" sz="2800" kern="0" spc="-59" dirty="0">
                <a:solidFill>
                  <a:schemeClr val="bg1"/>
                </a:solidFill>
              </a:rPr>
              <a:t>E</a:t>
            </a:r>
            <a:r>
              <a:rPr lang="en-US" sz="2800" kern="0" spc="-39" dirty="0">
                <a:solidFill>
                  <a:schemeClr val="bg1"/>
                </a:solidFill>
              </a:rPr>
              <a:t>S</a:t>
            </a:r>
            <a:r>
              <a:rPr lang="en-US" sz="2800" kern="0" dirty="0">
                <a:solidFill>
                  <a:schemeClr val="bg1"/>
                </a:solidFill>
              </a:rPr>
              <a:t>T</a:t>
            </a:r>
            <a:r>
              <a:rPr lang="en-US" sz="2800" kern="0" spc="2" dirty="0">
                <a:solidFill>
                  <a:schemeClr val="bg1"/>
                </a:solidFill>
              </a:rPr>
              <a:t> </a:t>
            </a:r>
            <a:r>
              <a:rPr lang="en-US" sz="2800" kern="0" spc="-100" dirty="0">
                <a:solidFill>
                  <a:schemeClr val="bg1"/>
                </a:solidFill>
              </a:rPr>
              <a:t>P</a:t>
            </a:r>
            <a:r>
              <a:rPr lang="en-US" sz="2800" kern="0" spc="-75" dirty="0">
                <a:solidFill>
                  <a:schemeClr val="bg1"/>
                </a:solidFill>
              </a:rPr>
              <a:t>R</a:t>
            </a:r>
            <a:r>
              <a:rPr lang="en-US" sz="2800" kern="0" spc="-59" dirty="0">
                <a:solidFill>
                  <a:schemeClr val="bg1"/>
                </a:solidFill>
              </a:rPr>
              <a:t>E</a:t>
            </a:r>
            <a:r>
              <a:rPr lang="en-US" sz="2800" kern="0" dirty="0">
                <a:solidFill>
                  <a:schemeClr val="bg1"/>
                </a:solidFill>
              </a:rPr>
              <a:t>P</a:t>
            </a:r>
            <a:r>
              <a:rPr lang="en-US" sz="2800" kern="0" spc="2" dirty="0">
                <a:solidFill>
                  <a:schemeClr val="bg1"/>
                </a:solidFill>
              </a:rPr>
              <a:t> </a:t>
            </a:r>
            <a:r>
              <a:rPr lang="en-US" sz="2800" kern="0" spc="-34" dirty="0">
                <a:solidFill>
                  <a:schemeClr val="bg1"/>
                </a:solidFill>
              </a:rPr>
              <a:t>W</a:t>
            </a:r>
            <a:r>
              <a:rPr lang="en-US" sz="2800" kern="0" spc="-39" dirty="0">
                <a:solidFill>
                  <a:schemeClr val="bg1"/>
                </a:solidFill>
              </a:rPr>
              <a:t>I</a:t>
            </a:r>
            <a:r>
              <a:rPr lang="en-US" sz="2800" kern="0" spc="-48" dirty="0">
                <a:solidFill>
                  <a:schemeClr val="bg1"/>
                </a:solidFill>
              </a:rPr>
              <a:t>T</a:t>
            </a:r>
            <a:r>
              <a:rPr lang="en-US" sz="2800" kern="0" dirty="0">
                <a:solidFill>
                  <a:schemeClr val="bg1"/>
                </a:solidFill>
              </a:rPr>
              <a:t>H</a:t>
            </a:r>
            <a:r>
              <a:rPr lang="en-US" sz="2800" kern="0" spc="2" dirty="0">
                <a:solidFill>
                  <a:schemeClr val="bg1"/>
                </a:solidFill>
              </a:rPr>
              <a:t> </a:t>
            </a:r>
            <a:r>
              <a:rPr lang="en-US" sz="2800" kern="0" spc="-43" dirty="0">
                <a:solidFill>
                  <a:schemeClr val="bg1"/>
                </a:solidFill>
              </a:rPr>
              <a:t>O</a:t>
            </a:r>
            <a:r>
              <a:rPr lang="en-US" sz="2800" kern="0" spc="-25" dirty="0">
                <a:solidFill>
                  <a:schemeClr val="bg1"/>
                </a:solidFill>
              </a:rPr>
              <a:t>P</a:t>
            </a:r>
            <a:r>
              <a:rPr lang="en-US" sz="2800" kern="0" spc="-30" dirty="0">
                <a:solidFill>
                  <a:schemeClr val="bg1"/>
                </a:solidFill>
              </a:rPr>
              <a:t>T</a:t>
            </a:r>
            <a:r>
              <a:rPr lang="en-US" sz="2800" kern="0" spc="-34" dirty="0">
                <a:solidFill>
                  <a:schemeClr val="bg1"/>
                </a:solidFill>
              </a:rPr>
              <a:t>IO</a:t>
            </a:r>
            <a:r>
              <a:rPr lang="en-US" sz="2800" kern="0" spc="-27" dirty="0">
                <a:solidFill>
                  <a:schemeClr val="bg1"/>
                </a:solidFill>
              </a:rPr>
              <a:t>N</a:t>
            </a:r>
            <a:r>
              <a:rPr lang="en-US" sz="2800" kern="0" dirty="0">
                <a:solidFill>
                  <a:schemeClr val="bg1"/>
                </a:solidFill>
              </a:rPr>
              <a:t>S</a:t>
            </a:r>
            <a:r>
              <a:rPr lang="en-US" sz="2800" kern="0" spc="2" dirty="0">
                <a:solidFill>
                  <a:schemeClr val="bg1"/>
                </a:solidFill>
              </a:rPr>
              <a:t> </a:t>
            </a:r>
            <a:r>
              <a:rPr lang="en-US" sz="2800" kern="0" spc="-89" dirty="0">
                <a:solidFill>
                  <a:schemeClr val="bg1"/>
                </a:solidFill>
              </a:rPr>
              <a:t>F</a:t>
            </a:r>
            <a:r>
              <a:rPr lang="en-US" sz="2800" kern="0" spc="-43" dirty="0">
                <a:solidFill>
                  <a:schemeClr val="bg1"/>
                </a:solidFill>
              </a:rPr>
              <a:t>O</a:t>
            </a:r>
            <a:r>
              <a:rPr lang="en-US" sz="2800" kern="0" dirty="0">
                <a:solidFill>
                  <a:schemeClr val="bg1"/>
                </a:solidFill>
              </a:rPr>
              <a:t>R </a:t>
            </a:r>
            <a:r>
              <a:rPr lang="en-US" sz="2800" kern="0" spc="-39" dirty="0">
                <a:solidFill>
                  <a:srgbClr val="F6D922"/>
                </a:solidFill>
              </a:rPr>
              <a:t>E</a:t>
            </a:r>
            <a:r>
              <a:rPr lang="en-US" sz="2800" kern="0" spc="-57" dirty="0">
                <a:solidFill>
                  <a:srgbClr val="F6D922"/>
                </a:solidFill>
              </a:rPr>
              <a:t>V</a:t>
            </a:r>
            <a:r>
              <a:rPr lang="en-US" sz="2800" kern="0" spc="-59" dirty="0">
                <a:solidFill>
                  <a:srgbClr val="F6D922"/>
                </a:solidFill>
              </a:rPr>
              <a:t>E</a:t>
            </a:r>
            <a:r>
              <a:rPr lang="en-US" sz="2800" kern="0" spc="-148" dirty="0">
                <a:solidFill>
                  <a:srgbClr val="F6D922"/>
                </a:solidFill>
              </a:rPr>
              <a:t>R</a:t>
            </a:r>
            <a:r>
              <a:rPr lang="en-US" sz="2800" kern="0" dirty="0">
                <a:solidFill>
                  <a:srgbClr val="F6D922"/>
                </a:solidFill>
              </a:rPr>
              <a:t>Y</a:t>
            </a:r>
            <a:r>
              <a:rPr lang="en-US" sz="2800" kern="0" spc="2" dirty="0">
                <a:solidFill>
                  <a:srgbClr val="F6D922"/>
                </a:solidFill>
              </a:rPr>
              <a:t> </a:t>
            </a:r>
            <a:r>
              <a:rPr lang="en-US" sz="2800" kern="0" spc="-41" dirty="0">
                <a:solidFill>
                  <a:srgbClr val="F6D922"/>
                </a:solidFill>
              </a:rPr>
              <a:t>S</a:t>
            </a:r>
            <a:r>
              <a:rPr lang="en-US" sz="2800" kern="0" spc="-61" dirty="0">
                <a:solidFill>
                  <a:srgbClr val="F6D922"/>
                </a:solidFill>
              </a:rPr>
              <a:t>C</a:t>
            </a:r>
            <a:r>
              <a:rPr lang="en-US" sz="2800" kern="0" spc="-45" dirty="0">
                <a:solidFill>
                  <a:srgbClr val="F6D922"/>
                </a:solidFill>
              </a:rPr>
              <a:t>H</a:t>
            </a:r>
            <a:r>
              <a:rPr lang="en-US" sz="2800" kern="0" spc="-55" dirty="0">
                <a:solidFill>
                  <a:srgbClr val="F6D922"/>
                </a:solidFill>
              </a:rPr>
              <a:t>E</a:t>
            </a:r>
            <a:r>
              <a:rPr lang="en-US" sz="2800" kern="0" spc="-45" dirty="0">
                <a:solidFill>
                  <a:srgbClr val="F6D922"/>
                </a:solidFill>
              </a:rPr>
              <a:t>DU</a:t>
            </a:r>
            <a:r>
              <a:rPr lang="en-US" sz="2800" kern="0" spc="-75" dirty="0">
                <a:solidFill>
                  <a:srgbClr val="F6D922"/>
                </a:solidFill>
              </a:rPr>
              <a:t>L</a:t>
            </a:r>
            <a:r>
              <a:rPr lang="en-US" sz="2800" kern="0" dirty="0">
                <a:solidFill>
                  <a:srgbClr val="F6D922"/>
                </a:solidFill>
              </a:rPr>
              <a:t>E</a:t>
            </a:r>
            <a:br>
              <a:rPr lang="en-US" sz="2800" kern="0" spc="2" dirty="0">
                <a:solidFill>
                  <a:srgbClr val="F6D922"/>
                </a:solidFill>
              </a:rPr>
            </a:br>
            <a:r>
              <a:rPr lang="en-US" sz="2800" kern="0" spc="-50" dirty="0">
                <a:solidFill>
                  <a:srgbClr val="F6D922"/>
                </a:solidFill>
              </a:rPr>
              <a:t>A</a:t>
            </a:r>
            <a:r>
              <a:rPr lang="en-US" sz="2800" kern="0" spc="-34" dirty="0">
                <a:solidFill>
                  <a:srgbClr val="F6D922"/>
                </a:solidFill>
              </a:rPr>
              <a:t>N</a:t>
            </a:r>
            <a:r>
              <a:rPr lang="en-US" sz="2800" kern="0" dirty="0">
                <a:solidFill>
                  <a:srgbClr val="F6D922"/>
                </a:solidFill>
              </a:rPr>
              <a:t>D</a:t>
            </a:r>
            <a:r>
              <a:rPr lang="en-US" sz="2800" kern="0" spc="2" dirty="0">
                <a:solidFill>
                  <a:srgbClr val="F6D922"/>
                </a:solidFill>
              </a:rPr>
              <a:t> </a:t>
            </a:r>
            <a:r>
              <a:rPr lang="en-US" sz="2800" kern="0" spc="-77" dirty="0">
                <a:solidFill>
                  <a:srgbClr val="F6D922"/>
                </a:solidFill>
              </a:rPr>
              <a:t>B</a:t>
            </a:r>
            <a:r>
              <a:rPr lang="en-US" sz="2800" kern="0" spc="-45" dirty="0">
                <a:solidFill>
                  <a:srgbClr val="F6D922"/>
                </a:solidFill>
              </a:rPr>
              <a:t>U</a:t>
            </a:r>
            <a:r>
              <a:rPr lang="en-US" sz="2800" kern="0" spc="-34" dirty="0">
                <a:solidFill>
                  <a:srgbClr val="F6D922"/>
                </a:solidFill>
              </a:rPr>
              <a:t>D</a:t>
            </a:r>
            <a:r>
              <a:rPr lang="en-US" sz="2800" kern="0" spc="-52" dirty="0">
                <a:solidFill>
                  <a:srgbClr val="F6D922"/>
                </a:solidFill>
              </a:rPr>
              <a:t>G</a:t>
            </a:r>
            <a:r>
              <a:rPr lang="en-US" sz="2800" kern="0" spc="-30" dirty="0">
                <a:solidFill>
                  <a:srgbClr val="F6D922"/>
                </a:solidFill>
              </a:rPr>
              <a:t>E</a:t>
            </a:r>
            <a:r>
              <a:rPr lang="en-US" sz="2800" kern="0" dirty="0">
                <a:solidFill>
                  <a:srgbClr val="F6D922"/>
                </a:solidFill>
              </a:rPr>
              <a:t>T</a:t>
            </a:r>
          </a:p>
        </p:txBody>
      </p:sp>
    </p:spTree>
    <p:extLst>
      <p:ext uri="{BB962C8B-B14F-4D97-AF65-F5344CB8AC3E}">
        <p14:creationId xmlns:p14="http://schemas.microsoft.com/office/powerpoint/2010/main" val="374232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38400" y="2266950"/>
            <a:ext cx="434511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p>
        </p:txBody>
      </p:sp>
      <p:sp>
        <p:nvSpPr>
          <p:cNvPr id="4" name="Subtitle 3"/>
          <p:cNvSpPr>
            <a:spLocks noGrp="1"/>
          </p:cNvSpPr>
          <p:nvPr>
            <p:ph type="subTitle" idx="4"/>
          </p:nvPr>
        </p:nvSpPr>
        <p:spPr>
          <a:xfrm>
            <a:off x="2242782" y="2327812"/>
            <a:ext cx="4736345" cy="335476"/>
          </a:xfrm>
        </p:spPr>
        <p:txBody>
          <a:bodyPr/>
          <a:lstStyle/>
          <a:p>
            <a:r>
              <a:rPr lang="en-US" sz="2180" dirty="0">
                <a:cs typeface="Gotham Book" pitchFamily="50" charset="0"/>
              </a:rPr>
              <a:t>WHAT ARE THE </a:t>
            </a:r>
            <a:r>
              <a:rPr lang="en-US" sz="2180" dirty="0">
                <a:solidFill>
                  <a:srgbClr val="F6D922"/>
                </a:solidFill>
                <a:cs typeface="Gotham Book" pitchFamily="50" charset="0"/>
              </a:rPr>
              <a:t>ACT &amp; SAT</a:t>
            </a:r>
            <a:r>
              <a:rPr lang="en-US" sz="2180" dirty="0">
                <a:cs typeface="Gotham Book" pitchFamily="50" charset="0"/>
              </a:rPr>
              <a:t>?</a:t>
            </a:r>
          </a:p>
        </p:txBody>
      </p:sp>
    </p:spTree>
    <p:extLst>
      <p:ext uri="{BB962C8B-B14F-4D97-AF65-F5344CB8AC3E}">
        <p14:creationId xmlns:p14="http://schemas.microsoft.com/office/powerpoint/2010/main" val="1604765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133350"/>
            <a:ext cx="8534726" cy="4713529"/>
          </a:xfrm>
          <a:prstGeom prst="rect">
            <a:avLst/>
          </a:prstGeom>
        </p:spPr>
      </p:pic>
      <p:sp>
        <p:nvSpPr>
          <p:cNvPr id="8" name="Rectangle 7"/>
          <p:cNvSpPr/>
          <p:nvPr/>
        </p:nvSpPr>
        <p:spPr>
          <a:xfrm>
            <a:off x="3596640" y="1542162"/>
            <a:ext cx="3962400" cy="3983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solidFill>
                <a:prstClr val="white"/>
              </a:solidFill>
            </a:endParaRPr>
          </a:p>
        </p:txBody>
      </p:sp>
      <p:sp>
        <p:nvSpPr>
          <p:cNvPr id="11" name="Rectangle 10"/>
          <p:cNvSpPr/>
          <p:nvPr/>
        </p:nvSpPr>
        <p:spPr>
          <a:xfrm>
            <a:off x="4191000" y="1929100"/>
            <a:ext cx="277368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solidFill>
                <a:prstClr val="white"/>
              </a:solidFill>
            </a:endParaRPr>
          </a:p>
        </p:txBody>
      </p:sp>
      <p:pic>
        <p:nvPicPr>
          <p:cNvPr id="12" name="Picture 11"/>
          <p:cNvPicPr>
            <a:picLocks noChangeAspect="1"/>
          </p:cNvPicPr>
          <p:nvPr/>
        </p:nvPicPr>
        <p:blipFill>
          <a:blip r:embed="rId4"/>
          <a:stretch>
            <a:fillRect/>
          </a:stretch>
        </p:blipFill>
        <p:spPr>
          <a:xfrm>
            <a:off x="2773207" y="1471860"/>
            <a:ext cx="5456393" cy="914479"/>
          </a:xfrm>
          <a:prstGeom prst="rect">
            <a:avLst/>
          </a:prstGeom>
        </p:spPr>
      </p:pic>
    </p:spTree>
    <p:extLst>
      <p:ext uri="{BB962C8B-B14F-4D97-AF65-F5344CB8AC3E}">
        <p14:creationId xmlns:p14="http://schemas.microsoft.com/office/powerpoint/2010/main" val="1894001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4426373"/>
              </p:ext>
            </p:extLst>
          </p:nvPr>
        </p:nvGraphicFramePr>
        <p:xfrm>
          <a:off x="1447800" y="514350"/>
          <a:ext cx="5791200" cy="4117975"/>
        </p:xfrm>
        <a:graphic>
          <a:graphicData uri="http://schemas.openxmlformats.org/drawingml/2006/table">
            <a:tbl>
              <a:tblPr/>
              <a:tblGrid>
                <a:gridCol w="2304780">
                  <a:extLst>
                    <a:ext uri="{9D8B030D-6E8A-4147-A177-3AD203B41FA5}">
                      <a16:colId xmlns:a16="http://schemas.microsoft.com/office/drawing/2014/main" val="20000"/>
                    </a:ext>
                  </a:extLst>
                </a:gridCol>
                <a:gridCol w="1797320">
                  <a:extLst>
                    <a:ext uri="{9D8B030D-6E8A-4147-A177-3AD203B41FA5}">
                      <a16:colId xmlns:a16="http://schemas.microsoft.com/office/drawing/2014/main" val="20001"/>
                    </a:ext>
                  </a:extLst>
                </a:gridCol>
                <a:gridCol w="1689100">
                  <a:extLst>
                    <a:ext uri="{9D8B030D-6E8A-4147-A177-3AD203B41FA5}">
                      <a16:colId xmlns:a16="http://schemas.microsoft.com/office/drawing/2014/main" val="20002"/>
                    </a:ext>
                  </a:extLst>
                </a:gridCol>
              </a:tblGrid>
              <a:tr h="828943">
                <a:tc>
                  <a:txBody>
                    <a:bodyPr/>
                    <a:lstStyle/>
                    <a:p>
                      <a:pPr algn="ctr" fontAlgn="ctr"/>
                      <a:r>
                        <a:rPr lang="en-US" sz="1200" b="1" i="0" u="none" strike="noStrike" dirty="0">
                          <a:solidFill>
                            <a:srgbClr val="FFFFFF"/>
                          </a:solidFill>
                          <a:effectLst/>
                          <a:latin typeface="Helvetica Neue"/>
                        </a:rPr>
                        <a:t>PROGRAM ELEMENTS</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Helvetica Neue"/>
                        </a:rPr>
                        <a:t>The Princeton Review Self-Paced</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6D922"/>
                    </a:solidFill>
                  </a:tcPr>
                </a:tc>
                <a:tc>
                  <a:txBody>
                    <a:bodyPr/>
                    <a:lstStyle/>
                    <a:p>
                      <a:pPr algn="ctr" fontAlgn="ctr"/>
                      <a:r>
                        <a:rPr lang="en-US" sz="1200" b="1" i="0" u="none" strike="noStrike" dirty="0">
                          <a:solidFill>
                            <a:srgbClr val="000000"/>
                          </a:solidFill>
                          <a:effectLst/>
                          <a:latin typeface="Helvetica Neue"/>
                        </a:rPr>
                        <a:t>Khan Academy</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6D922"/>
                    </a:solidFill>
                  </a:tcPr>
                </a:tc>
                <a:extLst>
                  <a:ext uri="{0D108BD9-81ED-4DB2-BD59-A6C34878D82A}">
                    <a16:rowId xmlns:a16="http://schemas.microsoft.com/office/drawing/2014/main" val="10000"/>
                  </a:ext>
                </a:extLst>
              </a:tr>
              <a:tr h="548172">
                <a:tc>
                  <a:txBody>
                    <a:bodyPr/>
                    <a:lstStyle/>
                    <a:p>
                      <a:pPr algn="ctr" fontAlgn="ctr"/>
                      <a:r>
                        <a:rPr lang="en-US" sz="1200" b="1" i="0" u="none" strike="noStrike" dirty="0">
                          <a:solidFill>
                            <a:srgbClr val="FFFFFF"/>
                          </a:solidFill>
                          <a:effectLst/>
                          <a:latin typeface="Helvetica Neue"/>
                        </a:rPr>
                        <a:t>Practice questions</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Yes</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Yes</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548172">
                <a:tc>
                  <a:txBody>
                    <a:bodyPr/>
                    <a:lstStyle/>
                    <a:p>
                      <a:pPr algn="ctr" fontAlgn="ctr"/>
                      <a:r>
                        <a:rPr lang="en-US" sz="1200" b="1" i="0" u="none" strike="noStrike" dirty="0">
                          <a:solidFill>
                            <a:srgbClr val="FFFFFF"/>
                          </a:solidFill>
                          <a:effectLst/>
                          <a:latin typeface="Helvetica Neue"/>
                        </a:rPr>
                        <a:t>Video lessons </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Yes</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Yes</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548172">
                <a:tc>
                  <a:txBody>
                    <a:bodyPr/>
                    <a:lstStyle/>
                    <a:p>
                      <a:pPr algn="ctr" fontAlgn="ctr"/>
                      <a:r>
                        <a:rPr lang="en-US" sz="1200" b="1" i="0" u="none" strike="noStrike" dirty="0">
                          <a:solidFill>
                            <a:srgbClr val="FFFFFF"/>
                          </a:solidFill>
                          <a:effectLst/>
                          <a:latin typeface="Helvetica Neue"/>
                        </a:rPr>
                        <a:t>Test-taking strategies</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Yes</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No</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548172">
                <a:tc>
                  <a:txBody>
                    <a:bodyPr/>
                    <a:lstStyle/>
                    <a:p>
                      <a:pPr algn="ctr" fontAlgn="ctr"/>
                      <a:r>
                        <a:rPr lang="en-US" sz="1200" b="1" i="0" u="none" strike="noStrike" dirty="0">
                          <a:solidFill>
                            <a:srgbClr val="FFFFFF"/>
                          </a:solidFill>
                          <a:effectLst/>
                          <a:latin typeface="Helvetica Neue"/>
                        </a:rPr>
                        <a:t>Focus on score improvement</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Yes</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 No</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548172">
                <a:tc>
                  <a:txBody>
                    <a:bodyPr/>
                    <a:lstStyle/>
                    <a:p>
                      <a:pPr algn="ctr" fontAlgn="ctr"/>
                      <a:r>
                        <a:rPr lang="en-US" sz="1200" b="1" i="0" u="none" strike="noStrike" dirty="0">
                          <a:solidFill>
                            <a:srgbClr val="FFFFFF"/>
                          </a:solidFill>
                          <a:effectLst/>
                          <a:latin typeface="Helvetica Neue"/>
                        </a:rPr>
                        <a:t>Recommendation Engine</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Yes</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 No</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548172">
                <a:tc>
                  <a:txBody>
                    <a:bodyPr/>
                    <a:lstStyle/>
                    <a:p>
                      <a:pPr algn="ctr" fontAlgn="ctr"/>
                      <a:r>
                        <a:rPr lang="en-US" sz="1200" b="1" i="0" u="none" strike="noStrike" dirty="0">
                          <a:solidFill>
                            <a:srgbClr val="FFFFFF"/>
                          </a:solidFill>
                          <a:effectLst/>
                          <a:latin typeface="Helvetica Neue"/>
                        </a:rPr>
                        <a:t>Live on-demand 1-on-1 help</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Yes</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200" b="1" i="0" u="none" strike="noStrike" dirty="0">
                          <a:solidFill>
                            <a:srgbClr val="FFC000"/>
                          </a:solidFill>
                          <a:effectLst/>
                          <a:latin typeface="Helvetica Neue"/>
                        </a:rPr>
                        <a:t>No</a:t>
                      </a:r>
                    </a:p>
                  </a:txBody>
                  <a:tcPr marL="5296" marR="5296" marT="5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7748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p:cNvSpPr txBox="1"/>
          <p:nvPr/>
        </p:nvSpPr>
        <p:spPr>
          <a:xfrm>
            <a:off x="6036171" y="668245"/>
            <a:ext cx="1893362" cy="1151213"/>
          </a:xfrm>
          <a:prstGeom prst="rect">
            <a:avLst/>
          </a:prstGeom>
        </p:spPr>
        <p:txBody>
          <a:bodyPr vert="horz" wrap="square" lIns="0" tIns="0" rIns="0" bIns="0" rtlCol="0">
            <a:spAutoFit/>
          </a:bodyPr>
          <a:lstStyle/>
          <a:p>
            <a:pPr marL="5776"/>
            <a:r>
              <a:rPr sz="7481" b="1" spc="-57" dirty="0">
                <a:solidFill>
                  <a:srgbClr val="FFFFFF"/>
                </a:solidFill>
                <a:latin typeface="Helvetica"/>
                <a:cs typeface="Helvetica"/>
              </a:rPr>
              <a:t>4</a:t>
            </a:r>
            <a:r>
              <a:rPr sz="7481" b="1" spc="-70" dirty="0">
                <a:solidFill>
                  <a:srgbClr val="FFFFFF"/>
                </a:solidFill>
                <a:latin typeface="Helvetica"/>
                <a:cs typeface="Helvetica"/>
              </a:rPr>
              <a:t>0%</a:t>
            </a:r>
            <a:endParaRPr sz="7481" dirty="0">
              <a:solidFill>
                <a:prstClr val="black"/>
              </a:solidFill>
              <a:latin typeface="Helvetica"/>
              <a:cs typeface="Helvetica"/>
            </a:endParaRPr>
          </a:p>
        </p:txBody>
      </p:sp>
      <p:sp>
        <p:nvSpPr>
          <p:cNvPr id="8" name="object 13"/>
          <p:cNvSpPr txBox="1">
            <a:spLocks noGrp="1"/>
          </p:cNvSpPr>
          <p:nvPr>
            <p:ph type="title" idx="4294967295"/>
          </p:nvPr>
        </p:nvSpPr>
        <p:spPr>
          <a:xfrm>
            <a:off x="381000" y="777152"/>
            <a:ext cx="7654925" cy="769441"/>
          </a:xfrm>
          <a:prstGeom prst="rect">
            <a:avLst/>
          </a:prstGeom>
        </p:spPr>
        <p:txBody>
          <a:bodyPr vert="horz" wrap="square" lIns="0" tIns="0" rIns="0" bIns="0" rtlCol="0">
            <a:spAutoFit/>
          </a:bodyPr>
          <a:lstStyle/>
          <a:p>
            <a:pPr marL="4663510" marR="2310" indent="-37544">
              <a:lnSpc>
                <a:spcPts val="3002"/>
              </a:lnSpc>
            </a:pPr>
            <a:r>
              <a:rPr lang="en-US" sz="2615" b="1" spc="-55" dirty="0">
                <a:latin typeface="Helvetica" charset="0"/>
                <a:ea typeface="Helvetica" charset="0"/>
                <a:cs typeface="Helvetica" charset="0"/>
              </a:rPr>
              <a:t>HOMEWORK HELP AVAILABLE 24 / 7</a:t>
            </a:r>
            <a:endParaRPr sz="2615" b="1" dirty="0">
              <a:latin typeface="Helvetica" charset="0"/>
              <a:ea typeface="Helvetica" charset="0"/>
              <a:cs typeface="Helvetica" charset="0"/>
            </a:endParaRPr>
          </a:p>
        </p:txBody>
      </p:sp>
      <p:sp>
        <p:nvSpPr>
          <p:cNvPr id="9" name="object 2"/>
          <p:cNvSpPr/>
          <p:nvPr/>
        </p:nvSpPr>
        <p:spPr>
          <a:xfrm>
            <a:off x="671786" y="757184"/>
            <a:ext cx="3376631" cy="3514677"/>
          </a:xfrm>
          <a:custGeom>
            <a:avLst/>
            <a:gdLst/>
            <a:ahLst/>
            <a:cxnLst/>
            <a:rect l="l" t="t" r="r" b="b"/>
            <a:pathLst>
              <a:path w="7424420" h="7727950">
                <a:moveTo>
                  <a:pt x="0" y="7727513"/>
                </a:moveTo>
                <a:lnTo>
                  <a:pt x="7423857" y="7727513"/>
                </a:lnTo>
                <a:lnTo>
                  <a:pt x="7423857" y="0"/>
                </a:lnTo>
                <a:lnTo>
                  <a:pt x="0" y="0"/>
                </a:lnTo>
                <a:lnTo>
                  <a:pt x="0" y="7727513"/>
                </a:lnTo>
                <a:close/>
              </a:path>
            </a:pathLst>
          </a:custGeom>
          <a:solidFill>
            <a:srgbClr val="000000"/>
          </a:solidFill>
        </p:spPr>
        <p:txBody>
          <a:bodyPr wrap="square" lIns="0" tIns="0" rIns="0" bIns="0" rtlCol="0"/>
          <a:lstStyle/>
          <a:p>
            <a:endParaRPr sz="372" dirty="0">
              <a:solidFill>
                <a:prstClr val="black"/>
              </a:solidFill>
            </a:endParaRPr>
          </a:p>
        </p:txBody>
      </p:sp>
      <p:sp>
        <p:nvSpPr>
          <p:cNvPr id="10" name="object 3"/>
          <p:cNvSpPr txBox="1"/>
          <p:nvPr/>
        </p:nvSpPr>
        <p:spPr>
          <a:xfrm>
            <a:off x="5093468" y="2338043"/>
            <a:ext cx="3205486" cy="413703"/>
          </a:xfrm>
          <a:prstGeom prst="rect">
            <a:avLst/>
          </a:prstGeom>
        </p:spPr>
        <p:txBody>
          <a:bodyPr vert="horz" wrap="square" lIns="0" tIns="0" rIns="0" bIns="0" rtlCol="0">
            <a:spAutoFit/>
          </a:bodyPr>
          <a:lstStyle/>
          <a:p>
            <a:pPr marL="149886" marR="2310" indent="-144110">
              <a:lnSpc>
                <a:spcPct val="112100"/>
              </a:lnSpc>
              <a:buFont typeface="Helvetica"/>
              <a:buChar char="•"/>
              <a:tabLst>
                <a:tab pos="120429" algn="l"/>
              </a:tabLst>
            </a:pPr>
            <a:r>
              <a:rPr lang="en-US" sz="1200" spc="-18" dirty="0">
                <a:solidFill>
                  <a:prstClr val="black"/>
                </a:solidFill>
                <a:latin typeface="Helvetica"/>
                <a:cs typeface="Helvetica"/>
              </a:rPr>
              <a:t>5,</a:t>
            </a:r>
            <a:r>
              <a:rPr sz="1200" spc="7" dirty="0">
                <a:solidFill>
                  <a:prstClr val="black"/>
                </a:solidFill>
                <a:latin typeface="Helvetica"/>
                <a:cs typeface="Helvetica"/>
              </a:rPr>
              <a:t>00</a:t>
            </a:r>
            <a:r>
              <a:rPr sz="1200" dirty="0">
                <a:solidFill>
                  <a:prstClr val="black"/>
                </a:solidFill>
                <a:latin typeface="Helvetica"/>
                <a:cs typeface="Helvetica"/>
              </a:rPr>
              <a:t>0</a:t>
            </a:r>
            <a:r>
              <a:rPr sz="1200" spc="2" dirty="0">
                <a:solidFill>
                  <a:prstClr val="black"/>
                </a:solidFill>
                <a:latin typeface="Helvetica"/>
                <a:cs typeface="Helvetica"/>
              </a:rPr>
              <a:t> </a:t>
            </a:r>
            <a:r>
              <a:rPr sz="1200" spc="-9" dirty="0">
                <a:solidFill>
                  <a:prstClr val="black"/>
                </a:solidFill>
                <a:latin typeface="Helvetica"/>
                <a:cs typeface="Helvetica"/>
              </a:rPr>
              <a:t>s</a:t>
            </a:r>
            <a:r>
              <a:rPr sz="1200" spc="-16" dirty="0">
                <a:solidFill>
                  <a:prstClr val="black"/>
                </a:solidFill>
                <a:latin typeface="Helvetica"/>
                <a:cs typeface="Helvetica"/>
              </a:rPr>
              <a:t>t</a:t>
            </a:r>
            <a:r>
              <a:rPr sz="1200" spc="-11" dirty="0">
                <a:solidFill>
                  <a:prstClr val="black"/>
                </a:solidFill>
                <a:latin typeface="Helvetica"/>
                <a:cs typeface="Helvetica"/>
              </a:rPr>
              <a:t>ud</a:t>
            </a:r>
            <a:r>
              <a:rPr sz="1200" spc="-16" dirty="0">
                <a:solidFill>
                  <a:prstClr val="black"/>
                </a:solidFill>
                <a:latin typeface="Helvetica"/>
                <a:cs typeface="Helvetica"/>
              </a:rPr>
              <a:t>e</a:t>
            </a:r>
            <a:r>
              <a:rPr sz="1200" spc="-18" dirty="0">
                <a:solidFill>
                  <a:prstClr val="black"/>
                </a:solidFill>
                <a:latin typeface="Helvetica"/>
                <a:cs typeface="Helvetica"/>
              </a:rPr>
              <a:t>n</a:t>
            </a:r>
            <a:r>
              <a:rPr sz="1200" spc="-9" dirty="0">
                <a:solidFill>
                  <a:prstClr val="black"/>
                </a:solidFill>
                <a:latin typeface="Helvetica"/>
                <a:cs typeface="Helvetica"/>
              </a:rPr>
              <a:t>t</a:t>
            </a:r>
            <a:r>
              <a:rPr sz="1200" dirty="0">
                <a:solidFill>
                  <a:prstClr val="black"/>
                </a:solidFill>
                <a:latin typeface="Helvetica"/>
                <a:cs typeface="Helvetica"/>
              </a:rPr>
              <a:t>s</a:t>
            </a:r>
            <a:r>
              <a:rPr sz="1200" spc="2" dirty="0">
                <a:solidFill>
                  <a:prstClr val="black"/>
                </a:solidFill>
                <a:latin typeface="Helvetica"/>
                <a:cs typeface="Helvetica"/>
              </a:rPr>
              <a:t> </a:t>
            </a:r>
            <a:r>
              <a:rPr sz="1200" spc="-14" dirty="0">
                <a:solidFill>
                  <a:prstClr val="black"/>
                </a:solidFill>
                <a:latin typeface="Helvetica"/>
                <a:cs typeface="Helvetica"/>
              </a:rPr>
              <a:t>g</a:t>
            </a:r>
            <a:r>
              <a:rPr sz="1200" spc="-23" dirty="0">
                <a:solidFill>
                  <a:prstClr val="black"/>
                </a:solidFill>
                <a:latin typeface="Helvetica"/>
                <a:cs typeface="Helvetica"/>
              </a:rPr>
              <a:t>e</a:t>
            </a:r>
            <a:r>
              <a:rPr sz="1200" dirty="0">
                <a:solidFill>
                  <a:prstClr val="black"/>
                </a:solidFill>
                <a:latin typeface="Helvetica"/>
                <a:cs typeface="Helvetica"/>
              </a:rPr>
              <a:t>t</a:t>
            </a:r>
            <a:r>
              <a:rPr sz="1200" spc="2" dirty="0">
                <a:solidFill>
                  <a:prstClr val="black"/>
                </a:solidFill>
                <a:latin typeface="Helvetica"/>
                <a:cs typeface="Helvetica"/>
              </a:rPr>
              <a:t> </a:t>
            </a:r>
            <a:r>
              <a:rPr sz="1200" spc="-14" dirty="0">
                <a:solidFill>
                  <a:prstClr val="black"/>
                </a:solidFill>
                <a:latin typeface="Helvetica"/>
                <a:cs typeface="Helvetica"/>
              </a:rPr>
              <a:t>h</a:t>
            </a:r>
            <a:r>
              <a:rPr sz="1200" spc="-16" dirty="0">
                <a:solidFill>
                  <a:prstClr val="black"/>
                </a:solidFill>
                <a:latin typeface="Helvetica"/>
                <a:cs typeface="Helvetica"/>
              </a:rPr>
              <a:t>e</a:t>
            </a:r>
            <a:r>
              <a:rPr sz="1200" spc="-7" dirty="0">
                <a:solidFill>
                  <a:prstClr val="black"/>
                </a:solidFill>
                <a:latin typeface="Helvetica"/>
                <a:cs typeface="Helvetica"/>
              </a:rPr>
              <a:t>l</a:t>
            </a:r>
            <a:r>
              <a:rPr sz="1200" dirty="0">
                <a:solidFill>
                  <a:prstClr val="black"/>
                </a:solidFill>
                <a:latin typeface="Helvetica"/>
                <a:cs typeface="Helvetica"/>
              </a:rPr>
              <a:t>p</a:t>
            </a:r>
            <a:r>
              <a:rPr sz="1200" spc="2" dirty="0">
                <a:solidFill>
                  <a:prstClr val="black"/>
                </a:solidFill>
                <a:latin typeface="Helvetica"/>
                <a:cs typeface="Helvetica"/>
              </a:rPr>
              <a:t> </a:t>
            </a:r>
            <a:r>
              <a:rPr sz="1200" spc="-30" dirty="0">
                <a:solidFill>
                  <a:prstClr val="black"/>
                </a:solidFill>
                <a:latin typeface="Helvetica"/>
                <a:cs typeface="Helvetica"/>
              </a:rPr>
              <a:t>e</a:t>
            </a:r>
            <a:r>
              <a:rPr sz="1200" spc="-32" dirty="0">
                <a:solidFill>
                  <a:prstClr val="black"/>
                </a:solidFill>
                <a:latin typeface="Helvetica"/>
                <a:cs typeface="Helvetica"/>
              </a:rPr>
              <a:t>v</a:t>
            </a:r>
            <a:r>
              <a:rPr sz="1200" spc="-16" dirty="0">
                <a:solidFill>
                  <a:prstClr val="black"/>
                </a:solidFill>
                <a:latin typeface="Helvetica"/>
                <a:cs typeface="Helvetica"/>
              </a:rPr>
              <a:t>e</a:t>
            </a:r>
            <a:r>
              <a:rPr sz="1200" spc="23" dirty="0">
                <a:solidFill>
                  <a:prstClr val="black"/>
                </a:solidFill>
                <a:latin typeface="Helvetica"/>
                <a:cs typeface="Helvetica"/>
              </a:rPr>
              <a:t>r</a:t>
            </a:r>
            <a:r>
              <a:rPr sz="1200" dirty="0">
                <a:solidFill>
                  <a:prstClr val="black"/>
                </a:solidFill>
                <a:latin typeface="Helvetica"/>
                <a:cs typeface="Helvetica"/>
              </a:rPr>
              <a:t>y</a:t>
            </a:r>
            <a:r>
              <a:rPr sz="1200" spc="2" dirty="0">
                <a:solidFill>
                  <a:prstClr val="black"/>
                </a:solidFill>
                <a:latin typeface="Helvetica"/>
                <a:cs typeface="Helvetica"/>
              </a:rPr>
              <a:t> </a:t>
            </a:r>
            <a:r>
              <a:rPr sz="1200" spc="-14" dirty="0">
                <a:solidFill>
                  <a:prstClr val="black"/>
                </a:solidFill>
                <a:latin typeface="Helvetica"/>
                <a:cs typeface="Helvetica"/>
              </a:rPr>
              <a:t>n</a:t>
            </a:r>
            <a:r>
              <a:rPr sz="1200" spc="-5" dirty="0">
                <a:solidFill>
                  <a:prstClr val="black"/>
                </a:solidFill>
                <a:latin typeface="Helvetica"/>
                <a:cs typeface="Helvetica"/>
              </a:rPr>
              <a:t>i</a:t>
            </a:r>
            <a:r>
              <a:rPr sz="1200" spc="-16" dirty="0">
                <a:solidFill>
                  <a:prstClr val="black"/>
                </a:solidFill>
                <a:latin typeface="Helvetica"/>
                <a:cs typeface="Helvetica"/>
              </a:rPr>
              <a:t>g</a:t>
            </a:r>
            <a:r>
              <a:rPr sz="1200" spc="-18" dirty="0">
                <a:solidFill>
                  <a:prstClr val="black"/>
                </a:solidFill>
                <a:latin typeface="Helvetica"/>
                <a:cs typeface="Helvetica"/>
              </a:rPr>
              <a:t>h</a:t>
            </a:r>
            <a:r>
              <a:rPr sz="1200" dirty="0">
                <a:solidFill>
                  <a:prstClr val="black"/>
                </a:solidFill>
                <a:latin typeface="Helvetica"/>
                <a:cs typeface="Helvetica"/>
              </a:rPr>
              <a:t>t </a:t>
            </a:r>
            <a:r>
              <a:rPr sz="1200" spc="-14" dirty="0">
                <a:solidFill>
                  <a:prstClr val="black"/>
                </a:solidFill>
                <a:latin typeface="Helvetica"/>
                <a:cs typeface="Helvetica"/>
              </a:rPr>
              <a:t>f</a:t>
            </a:r>
            <a:r>
              <a:rPr sz="1200" spc="-11" dirty="0">
                <a:solidFill>
                  <a:prstClr val="black"/>
                </a:solidFill>
                <a:latin typeface="Helvetica"/>
                <a:cs typeface="Helvetica"/>
              </a:rPr>
              <a:t>r</a:t>
            </a:r>
            <a:r>
              <a:rPr sz="1200" spc="-14" dirty="0">
                <a:solidFill>
                  <a:prstClr val="black"/>
                </a:solidFill>
                <a:latin typeface="Helvetica"/>
                <a:cs typeface="Helvetica"/>
              </a:rPr>
              <a:t>o</a:t>
            </a:r>
            <a:r>
              <a:rPr sz="1200" dirty="0">
                <a:solidFill>
                  <a:prstClr val="black"/>
                </a:solidFill>
                <a:latin typeface="Helvetica"/>
                <a:cs typeface="Helvetica"/>
              </a:rPr>
              <a:t>m</a:t>
            </a:r>
            <a:r>
              <a:rPr sz="1200" spc="2" dirty="0">
                <a:solidFill>
                  <a:prstClr val="black"/>
                </a:solidFill>
                <a:latin typeface="Helvetica"/>
                <a:cs typeface="Helvetica"/>
              </a:rPr>
              <a:t> </a:t>
            </a:r>
            <a:r>
              <a:rPr lang="en-US" sz="1200" spc="2" dirty="0">
                <a:solidFill>
                  <a:prstClr val="black"/>
                </a:solidFill>
                <a:latin typeface="Helvetica"/>
                <a:cs typeface="Helvetica"/>
              </a:rPr>
              <a:t>   </a:t>
            </a:r>
            <a:r>
              <a:rPr sz="1200" spc="-9" dirty="0">
                <a:solidFill>
                  <a:prstClr val="black"/>
                </a:solidFill>
                <a:latin typeface="Helvetica"/>
                <a:cs typeface="Helvetica"/>
              </a:rPr>
              <a:t>T</a:t>
            </a:r>
            <a:r>
              <a:rPr sz="1200" spc="-11" dirty="0">
                <a:solidFill>
                  <a:prstClr val="black"/>
                </a:solidFill>
                <a:latin typeface="Helvetica"/>
                <a:cs typeface="Helvetica"/>
              </a:rPr>
              <a:t>h</a:t>
            </a:r>
            <a:r>
              <a:rPr sz="1200" dirty="0">
                <a:solidFill>
                  <a:prstClr val="black"/>
                </a:solidFill>
                <a:latin typeface="Helvetica"/>
                <a:cs typeface="Helvetica"/>
              </a:rPr>
              <a:t>e</a:t>
            </a:r>
            <a:r>
              <a:rPr sz="1200" spc="2" dirty="0">
                <a:solidFill>
                  <a:prstClr val="black"/>
                </a:solidFill>
                <a:latin typeface="Helvetica"/>
                <a:cs typeface="Helvetica"/>
              </a:rPr>
              <a:t> </a:t>
            </a:r>
            <a:r>
              <a:rPr sz="1200" spc="-30" dirty="0">
                <a:solidFill>
                  <a:prstClr val="black"/>
                </a:solidFill>
                <a:latin typeface="Helvetica"/>
                <a:cs typeface="Helvetica"/>
              </a:rPr>
              <a:t>P</a:t>
            </a:r>
            <a:r>
              <a:rPr sz="1200" spc="-9" dirty="0">
                <a:solidFill>
                  <a:prstClr val="black"/>
                </a:solidFill>
                <a:latin typeface="Helvetica"/>
                <a:cs typeface="Helvetica"/>
              </a:rPr>
              <a:t>r</a:t>
            </a:r>
            <a:r>
              <a:rPr sz="1200" spc="-11" dirty="0">
                <a:solidFill>
                  <a:prstClr val="black"/>
                </a:solidFill>
                <a:latin typeface="Helvetica"/>
                <a:cs typeface="Helvetica"/>
              </a:rPr>
              <a:t>i</a:t>
            </a:r>
            <a:r>
              <a:rPr sz="1200" spc="-9" dirty="0">
                <a:solidFill>
                  <a:prstClr val="black"/>
                </a:solidFill>
                <a:latin typeface="Helvetica"/>
                <a:cs typeface="Helvetica"/>
              </a:rPr>
              <a:t>n</a:t>
            </a:r>
            <a:r>
              <a:rPr sz="1200" dirty="0">
                <a:solidFill>
                  <a:prstClr val="black"/>
                </a:solidFill>
                <a:latin typeface="Helvetica"/>
                <a:cs typeface="Helvetica"/>
              </a:rPr>
              <a:t>c</a:t>
            </a:r>
            <a:r>
              <a:rPr sz="1200" spc="-23" dirty="0">
                <a:solidFill>
                  <a:prstClr val="black"/>
                </a:solidFill>
                <a:latin typeface="Helvetica"/>
                <a:cs typeface="Helvetica"/>
              </a:rPr>
              <a:t>e</a:t>
            </a:r>
            <a:r>
              <a:rPr sz="1200" spc="-20" dirty="0">
                <a:solidFill>
                  <a:prstClr val="black"/>
                </a:solidFill>
                <a:latin typeface="Helvetica"/>
                <a:cs typeface="Helvetica"/>
              </a:rPr>
              <a:t>t</a:t>
            </a:r>
            <a:r>
              <a:rPr sz="1200" spc="-14" dirty="0">
                <a:solidFill>
                  <a:prstClr val="black"/>
                </a:solidFill>
                <a:latin typeface="Helvetica"/>
                <a:cs typeface="Helvetica"/>
              </a:rPr>
              <a:t>o</a:t>
            </a:r>
            <a:r>
              <a:rPr sz="1200" dirty="0">
                <a:solidFill>
                  <a:prstClr val="black"/>
                </a:solidFill>
                <a:latin typeface="Helvetica"/>
                <a:cs typeface="Helvetica"/>
              </a:rPr>
              <a:t>n</a:t>
            </a:r>
            <a:r>
              <a:rPr sz="1200" spc="2" dirty="0">
                <a:solidFill>
                  <a:prstClr val="black"/>
                </a:solidFill>
                <a:latin typeface="Helvetica"/>
                <a:cs typeface="Helvetica"/>
              </a:rPr>
              <a:t> </a:t>
            </a:r>
            <a:r>
              <a:rPr lang="en-US" sz="1200" spc="-16" dirty="0">
                <a:solidFill>
                  <a:prstClr val="black"/>
                </a:solidFill>
                <a:latin typeface="Helvetica"/>
                <a:cs typeface="Helvetica"/>
              </a:rPr>
              <a:t>R</a:t>
            </a:r>
            <a:r>
              <a:rPr sz="1200" spc="-30" dirty="0">
                <a:solidFill>
                  <a:prstClr val="black"/>
                </a:solidFill>
                <a:latin typeface="Helvetica"/>
                <a:cs typeface="Helvetica"/>
              </a:rPr>
              <a:t>e</a:t>
            </a:r>
            <a:r>
              <a:rPr sz="1200" spc="-9" dirty="0">
                <a:solidFill>
                  <a:prstClr val="black"/>
                </a:solidFill>
                <a:latin typeface="Helvetica"/>
                <a:cs typeface="Helvetica"/>
              </a:rPr>
              <a:t>v</a:t>
            </a:r>
            <a:r>
              <a:rPr sz="1200" spc="-11" dirty="0">
                <a:solidFill>
                  <a:prstClr val="black"/>
                </a:solidFill>
                <a:latin typeface="Helvetica"/>
                <a:cs typeface="Helvetica"/>
              </a:rPr>
              <a:t>i</a:t>
            </a:r>
            <a:r>
              <a:rPr sz="1200" spc="-25" dirty="0">
                <a:solidFill>
                  <a:prstClr val="black"/>
                </a:solidFill>
                <a:latin typeface="Helvetica"/>
                <a:cs typeface="Helvetica"/>
              </a:rPr>
              <a:t>e</a:t>
            </a:r>
            <a:r>
              <a:rPr sz="1200" spc="-68" dirty="0">
                <a:solidFill>
                  <a:prstClr val="black"/>
                </a:solidFill>
                <a:latin typeface="Helvetica"/>
                <a:cs typeface="Helvetica"/>
              </a:rPr>
              <a:t>w</a:t>
            </a:r>
            <a:r>
              <a:rPr sz="1200" spc="-91" dirty="0">
                <a:solidFill>
                  <a:prstClr val="black"/>
                </a:solidFill>
                <a:latin typeface="Helvetica"/>
                <a:cs typeface="Helvetica"/>
              </a:rPr>
              <a:t>.</a:t>
            </a:r>
            <a:r>
              <a:rPr sz="1200" spc="-9" dirty="0">
                <a:solidFill>
                  <a:prstClr val="black"/>
                </a:solidFill>
                <a:latin typeface="Helvetica"/>
                <a:cs typeface="Helvetica"/>
              </a:rPr>
              <a:t>**</a:t>
            </a:r>
            <a:endParaRPr sz="1200" dirty="0">
              <a:solidFill>
                <a:prstClr val="black"/>
              </a:solidFill>
              <a:latin typeface="Helvetica"/>
              <a:cs typeface="Helvetica"/>
            </a:endParaRPr>
          </a:p>
        </p:txBody>
      </p:sp>
      <p:sp>
        <p:nvSpPr>
          <p:cNvPr id="12" name="object 4"/>
          <p:cNvSpPr txBox="1"/>
          <p:nvPr/>
        </p:nvSpPr>
        <p:spPr>
          <a:xfrm>
            <a:off x="5093468" y="2905093"/>
            <a:ext cx="2417820" cy="184666"/>
          </a:xfrm>
          <a:prstGeom prst="rect">
            <a:avLst/>
          </a:prstGeom>
        </p:spPr>
        <p:txBody>
          <a:bodyPr vert="horz" wrap="square" lIns="0" tIns="0" rIns="0" bIns="0" rtlCol="0">
            <a:spAutoFit/>
          </a:bodyPr>
          <a:lstStyle/>
          <a:p>
            <a:pPr marL="114364" indent="-108588">
              <a:buFont typeface="Helvetica"/>
              <a:buChar char="•"/>
              <a:tabLst>
                <a:tab pos="114653" algn="l"/>
              </a:tabLst>
            </a:pPr>
            <a:r>
              <a:rPr sz="1200" spc="-2" dirty="0">
                <a:solidFill>
                  <a:prstClr val="black"/>
                </a:solidFill>
                <a:latin typeface="Helvetica"/>
                <a:cs typeface="Helvetica"/>
              </a:rPr>
              <a:t>4</a:t>
            </a:r>
            <a:r>
              <a:rPr sz="1200" dirty="0">
                <a:solidFill>
                  <a:prstClr val="black"/>
                </a:solidFill>
                <a:latin typeface="Helvetica"/>
                <a:cs typeface="Helvetica"/>
              </a:rPr>
              <a:t>0</a:t>
            </a:r>
            <a:r>
              <a:rPr sz="1200" spc="2" dirty="0">
                <a:solidFill>
                  <a:prstClr val="black"/>
                </a:solidFill>
                <a:latin typeface="Helvetica"/>
                <a:cs typeface="Helvetica"/>
              </a:rPr>
              <a:t> </a:t>
            </a:r>
            <a:r>
              <a:rPr sz="1200" spc="-9" dirty="0">
                <a:solidFill>
                  <a:prstClr val="black"/>
                </a:solidFill>
                <a:latin typeface="Helvetica"/>
                <a:cs typeface="Helvetica"/>
              </a:rPr>
              <a:t>s</a:t>
            </a:r>
            <a:r>
              <a:rPr sz="1200" spc="-16" dirty="0">
                <a:solidFill>
                  <a:prstClr val="black"/>
                </a:solidFill>
                <a:latin typeface="Helvetica"/>
                <a:cs typeface="Helvetica"/>
              </a:rPr>
              <a:t>u</a:t>
            </a:r>
            <a:r>
              <a:rPr sz="1200" spc="-11" dirty="0">
                <a:solidFill>
                  <a:prstClr val="black"/>
                </a:solidFill>
                <a:latin typeface="Helvetica"/>
                <a:cs typeface="Helvetica"/>
              </a:rPr>
              <a:t>bj</a:t>
            </a:r>
            <a:r>
              <a:rPr sz="1200" spc="-9" dirty="0">
                <a:solidFill>
                  <a:prstClr val="black"/>
                </a:solidFill>
                <a:latin typeface="Helvetica"/>
                <a:cs typeface="Helvetica"/>
              </a:rPr>
              <a:t>e</a:t>
            </a:r>
            <a:r>
              <a:rPr sz="1200" dirty="0">
                <a:solidFill>
                  <a:prstClr val="black"/>
                </a:solidFill>
                <a:latin typeface="Helvetica"/>
                <a:cs typeface="Helvetica"/>
              </a:rPr>
              <a:t>c</a:t>
            </a:r>
            <a:r>
              <a:rPr sz="1200" spc="-9" dirty="0">
                <a:solidFill>
                  <a:prstClr val="black"/>
                </a:solidFill>
                <a:latin typeface="Helvetica"/>
                <a:cs typeface="Helvetica"/>
              </a:rPr>
              <a:t>t</a:t>
            </a:r>
            <a:r>
              <a:rPr sz="1200" dirty="0">
                <a:solidFill>
                  <a:prstClr val="black"/>
                </a:solidFill>
                <a:latin typeface="Helvetica"/>
                <a:cs typeface="Helvetica"/>
              </a:rPr>
              <a:t>s</a:t>
            </a:r>
            <a:r>
              <a:rPr sz="1200" spc="2" dirty="0">
                <a:solidFill>
                  <a:prstClr val="black"/>
                </a:solidFill>
                <a:latin typeface="Helvetica"/>
                <a:cs typeface="Helvetica"/>
              </a:rPr>
              <a:t> c</a:t>
            </a:r>
            <a:r>
              <a:rPr sz="1200" spc="-30" dirty="0">
                <a:solidFill>
                  <a:prstClr val="black"/>
                </a:solidFill>
                <a:latin typeface="Helvetica"/>
                <a:cs typeface="Helvetica"/>
              </a:rPr>
              <a:t>o</a:t>
            </a:r>
            <a:r>
              <a:rPr sz="1200" spc="-32" dirty="0">
                <a:solidFill>
                  <a:prstClr val="black"/>
                </a:solidFill>
                <a:latin typeface="Helvetica"/>
                <a:cs typeface="Helvetica"/>
              </a:rPr>
              <a:t>v</a:t>
            </a:r>
            <a:r>
              <a:rPr sz="1200" spc="-16" dirty="0">
                <a:solidFill>
                  <a:prstClr val="black"/>
                </a:solidFill>
                <a:latin typeface="Helvetica"/>
                <a:cs typeface="Helvetica"/>
              </a:rPr>
              <a:t>er</a:t>
            </a:r>
            <a:r>
              <a:rPr sz="1200" spc="-9" dirty="0">
                <a:solidFill>
                  <a:prstClr val="black"/>
                </a:solidFill>
                <a:latin typeface="Helvetica"/>
                <a:cs typeface="Helvetica"/>
              </a:rPr>
              <a:t>e</a:t>
            </a:r>
            <a:r>
              <a:rPr sz="1200" dirty="0">
                <a:solidFill>
                  <a:prstClr val="black"/>
                </a:solidFill>
                <a:latin typeface="Helvetica"/>
                <a:cs typeface="Helvetica"/>
              </a:rPr>
              <a:t>d</a:t>
            </a:r>
          </a:p>
        </p:txBody>
      </p:sp>
      <p:sp>
        <p:nvSpPr>
          <p:cNvPr id="13" name="object 5"/>
          <p:cNvSpPr txBox="1"/>
          <p:nvPr/>
        </p:nvSpPr>
        <p:spPr>
          <a:xfrm>
            <a:off x="5065035" y="3306013"/>
            <a:ext cx="3364732" cy="184666"/>
          </a:xfrm>
          <a:prstGeom prst="rect">
            <a:avLst/>
          </a:prstGeom>
        </p:spPr>
        <p:txBody>
          <a:bodyPr vert="horz" wrap="square" lIns="0" tIns="0" rIns="0" bIns="0" rtlCol="0">
            <a:spAutoFit/>
          </a:bodyPr>
          <a:lstStyle/>
          <a:p>
            <a:pPr marL="117541" indent="-111765">
              <a:buFont typeface="Helvetica"/>
              <a:buChar char="•"/>
              <a:tabLst>
                <a:tab pos="117829" algn="l"/>
              </a:tabLst>
            </a:pPr>
            <a:r>
              <a:rPr sz="1200" spc="-18" dirty="0">
                <a:solidFill>
                  <a:prstClr val="black"/>
                </a:solidFill>
                <a:latin typeface="Helvetica"/>
                <a:cs typeface="Helvetica"/>
              </a:rPr>
              <a:t>3</a:t>
            </a:r>
            <a:r>
              <a:rPr sz="1200" spc="-27" dirty="0">
                <a:solidFill>
                  <a:prstClr val="black"/>
                </a:solidFill>
                <a:latin typeface="Helvetica"/>
                <a:cs typeface="Helvetica"/>
              </a:rPr>
              <a:t>,</a:t>
            </a:r>
            <a:r>
              <a:rPr sz="1200" spc="7" dirty="0">
                <a:solidFill>
                  <a:prstClr val="black"/>
                </a:solidFill>
                <a:latin typeface="Helvetica"/>
                <a:cs typeface="Helvetica"/>
              </a:rPr>
              <a:t>00</a:t>
            </a:r>
            <a:r>
              <a:rPr sz="1200" dirty="0">
                <a:solidFill>
                  <a:prstClr val="black"/>
                </a:solidFill>
                <a:latin typeface="Helvetica"/>
                <a:cs typeface="Helvetica"/>
              </a:rPr>
              <a:t>0</a:t>
            </a:r>
            <a:r>
              <a:rPr sz="1200" spc="2" dirty="0">
                <a:solidFill>
                  <a:prstClr val="black"/>
                </a:solidFill>
                <a:latin typeface="Helvetica"/>
                <a:cs typeface="Helvetica"/>
              </a:rPr>
              <a:t> </a:t>
            </a:r>
            <a:r>
              <a:rPr sz="1200" spc="-16" dirty="0">
                <a:solidFill>
                  <a:prstClr val="black"/>
                </a:solidFill>
                <a:latin typeface="Helvetica"/>
                <a:cs typeface="Helvetica"/>
              </a:rPr>
              <a:t>t</a:t>
            </a:r>
            <a:r>
              <a:rPr sz="1200" spc="-18" dirty="0">
                <a:solidFill>
                  <a:prstClr val="black"/>
                </a:solidFill>
                <a:latin typeface="Helvetica"/>
                <a:cs typeface="Helvetica"/>
              </a:rPr>
              <a:t>u</a:t>
            </a:r>
            <a:r>
              <a:rPr sz="1200" spc="-20" dirty="0">
                <a:solidFill>
                  <a:prstClr val="black"/>
                </a:solidFill>
                <a:latin typeface="Helvetica"/>
                <a:cs typeface="Helvetica"/>
              </a:rPr>
              <a:t>t</a:t>
            </a:r>
            <a:r>
              <a:rPr sz="1200" spc="-14" dirty="0">
                <a:solidFill>
                  <a:prstClr val="black"/>
                </a:solidFill>
                <a:latin typeface="Helvetica"/>
                <a:cs typeface="Helvetica"/>
              </a:rPr>
              <a:t>o</a:t>
            </a:r>
            <a:r>
              <a:rPr sz="1200" spc="-2" dirty="0">
                <a:solidFill>
                  <a:prstClr val="black"/>
                </a:solidFill>
                <a:latin typeface="Helvetica"/>
                <a:cs typeface="Helvetica"/>
              </a:rPr>
              <a:t>r</a:t>
            </a:r>
            <a:r>
              <a:rPr sz="1200" dirty="0">
                <a:solidFill>
                  <a:prstClr val="black"/>
                </a:solidFill>
                <a:latin typeface="Helvetica"/>
                <a:cs typeface="Helvetica"/>
              </a:rPr>
              <a:t>s</a:t>
            </a:r>
            <a:r>
              <a:rPr lang="en-US" sz="1200" dirty="0">
                <a:solidFill>
                  <a:prstClr val="black"/>
                </a:solidFill>
                <a:latin typeface="Helvetica"/>
                <a:cs typeface="Helvetica"/>
              </a:rPr>
              <a:t> </a:t>
            </a:r>
            <a:r>
              <a:rPr sz="1200" dirty="0">
                <a:solidFill>
                  <a:prstClr val="black"/>
                </a:solidFill>
                <a:latin typeface="Helvetica"/>
                <a:cs typeface="Helvetica"/>
              </a:rPr>
              <a:t>-</a:t>
            </a:r>
            <a:r>
              <a:rPr sz="1200" spc="2" dirty="0">
                <a:solidFill>
                  <a:prstClr val="black"/>
                </a:solidFill>
                <a:latin typeface="Helvetica"/>
                <a:cs typeface="Helvetica"/>
              </a:rPr>
              <a:t> </a:t>
            </a:r>
            <a:r>
              <a:rPr sz="1200" spc="-14" dirty="0">
                <a:solidFill>
                  <a:prstClr val="black"/>
                </a:solidFill>
                <a:latin typeface="Helvetica"/>
                <a:cs typeface="Helvetica"/>
              </a:rPr>
              <a:t>f</a:t>
            </a:r>
            <a:r>
              <a:rPr sz="1200" spc="-11" dirty="0">
                <a:solidFill>
                  <a:prstClr val="black"/>
                </a:solidFill>
                <a:latin typeface="Helvetica"/>
                <a:cs typeface="Helvetica"/>
              </a:rPr>
              <a:t>r</a:t>
            </a:r>
            <a:r>
              <a:rPr sz="1200" spc="-14" dirty="0">
                <a:solidFill>
                  <a:prstClr val="black"/>
                </a:solidFill>
                <a:latin typeface="Helvetica"/>
                <a:cs typeface="Helvetica"/>
              </a:rPr>
              <a:t>o</a:t>
            </a:r>
            <a:r>
              <a:rPr sz="1200" dirty="0">
                <a:solidFill>
                  <a:prstClr val="black"/>
                </a:solidFill>
                <a:latin typeface="Helvetica"/>
                <a:cs typeface="Helvetica"/>
              </a:rPr>
              <a:t>m</a:t>
            </a:r>
            <a:r>
              <a:rPr sz="1200" spc="2" dirty="0">
                <a:solidFill>
                  <a:prstClr val="black"/>
                </a:solidFill>
                <a:latin typeface="Helvetica"/>
                <a:cs typeface="Helvetica"/>
              </a:rPr>
              <a:t> </a:t>
            </a:r>
            <a:r>
              <a:rPr sz="1200" spc="-23" dirty="0">
                <a:solidFill>
                  <a:prstClr val="black"/>
                </a:solidFill>
                <a:latin typeface="Helvetica"/>
                <a:cs typeface="Helvetica"/>
              </a:rPr>
              <a:t>t</a:t>
            </a:r>
            <a:r>
              <a:rPr sz="1200" spc="-20" dirty="0">
                <a:solidFill>
                  <a:prstClr val="black"/>
                </a:solidFill>
                <a:latin typeface="Helvetica"/>
                <a:cs typeface="Helvetica"/>
              </a:rPr>
              <a:t>e</a:t>
            </a:r>
            <a:r>
              <a:rPr sz="1200" spc="-16" dirty="0">
                <a:solidFill>
                  <a:prstClr val="black"/>
                </a:solidFill>
                <a:latin typeface="Helvetica"/>
                <a:cs typeface="Helvetica"/>
              </a:rPr>
              <a:t>a</a:t>
            </a:r>
            <a:r>
              <a:rPr sz="1200" spc="-2" dirty="0">
                <a:solidFill>
                  <a:prstClr val="black"/>
                </a:solidFill>
                <a:latin typeface="Helvetica"/>
                <a:cs typeface="Helvetica"/>
              </a:rPr>
              <a:t>c</a:t>
            </a:r>
            <a:r>
              <a:rPr sz="1200" spc="-11" dirty="0">
                <a:solidFill>
                  <a:prstClr val="black"/>
                </a:solidFill>
                <a:latin typeface="Helvetica"/>
                <a:cs typeface="Helvetica"/>
              </a:rPr>
              <a:t>h</a:t>
            </a:r>
            <a:r>
              <a:rPr sz="1200" spc="-16" dirty="0">
                <a:solidFill>
                  <a:prstClr val="black"/>
                </a:solidFill>
                <a:latin typeface="Helvetica"/>
                <a:cs typeface="Helvetica"/>
              </a:rPr>
              <a:t>e</a:t>
            </a:r>
            <a:r>
              <a:rPr sz="1200" spc="-2" dirty="0">
                <a:solidFill>
                  <a:prstClr val="black"/>
                </a:solidFill>
                <a:latin typeface="Helvetica"/>
                <a:cs typeface="Helvetica"/>
              </a:rPr>
              <a:t>r</a:t>
            </a:r>
            <a:r>
              <a:rPr sz="1200" dirty="0">
                <a:solidFill>
                  <a:prstClr val="black"/>
                </a:solidFill>
                <a:latin typeface="Helvetica"/>
                <a:cs typeface="Helvetica"/>
              </a:rPr>
              <a:t>s</a:t>
            </a:r>
            <a:r>
              <a:rPr sz="1200" spc="2" dirty="0">
                <a:solidFill>
                  <a:prstClr val="black"/>
                </a:solidFill>
                <a:latin typeface="Helvetica"/>
                <a:cs typeface="Helvetica"/>
              </a:rPr>
              <a:t> </a:t>
            </a:r>
            <a:r>
              <a:rPr sz="1200" spc="-20" dirty="0">
                <a:solidFill>
                  <a:prstClr val="black"/>
                </a:solidFill>
                <a:latin typeface="Helvetica"/>
                <a:cs typeface="Helvetica"/>
              </a:rPr>
              <a:t>t</a:t>
            </a:r>
            <a:r>
              <a:rPr sz="1200" dirty="0">
                <a:solidFill>
                  <a:prstClr val="black"/>
                </a:solidFill>
                <a:latin typeface="Helvetica"/>
                <a:cs typeface="Helvetica"/>
              </a:rPr>
              <a:t>o</a:t>
            </a:r>
            <a:r>
              <a:rPr sz="1200" spc="2" dirty="0">
                <a:solidFill>
                  <a:prstClr val="black"/>
                </a:solidFill>
                <a:latin typeface="Helvetica"/>
                <a:cs typeface="Helvetica"/>
              </a:rPr>
              <a:t> </a:t>
            </a:r>
            <a:r>
              <a:rPr sz="1200" spc="-30" dirty="0">
                <a:solidFill>
                  <a:prstClr val="black"/>
                </a:solidFill>
                <a:latin typeface="Helvetica"/>
                <a:cs typeface="Helvetica"/>
              </a:rPr>
              <a:t>P</a:t>
            </a:r>
            <a:r>
              <a:rPr sz="1200" spc="-23" dirty="0">
                <a:solidFill>
                  <a:prstClr val="black"/>
                </a:solidFill>
                <a:latin typeface="Helvetica"/>
                <a:cs typeface="Helvetica"/>
              </a:rPr>
              <a:t>h.</a:t>
            </a:r>
            <a:r>
              <a:rPr sz="1200" spc="-57" dirty="0">
                <a:solidFill>
                  <a:prstClr val="black"/>
                </a:solidFill>
                <a:latin typeface="Helvetica"/>
                <a:cs typeface="Helvetica"/>
              </a:rPr>
              <a:t>D</a:t>
            </a:r>
            <a:r>
              <a:rPr sz="1200" spc="-20" dirty="0">
                <a:solidFill>
                  <a:prstClr val="black"/>
                </a:solidFill>
                <a:latin typeface="Helvetica"/>
                <a:cs typeface="Helvetica"/>
              </a:rPr>
              <a:t>.</a:t>
            </a:r>
            <a:r>
              <a:rPr sz="1200" dirty="0">
                <a:solidFill>
                  <a:prstClr val="black"/>
                </a:solidFill>
                <a:latin typeface="Helvetica"/>
                <a:cs typeface="Helvetica"/>
              </a:rPr>
              <a:t>s</a:t>
            </a:r>
          </a:p>
        </p:txBody>
      </p:sp>
      <p:sp>
        <p:nvSpPr>
          <p:cNvPr id="14" name="object 6"/>
          <p:cNvSpPr/>
          <p:nvPr/>
        </p:nvSpPr>
        <p:spPr>
          <a:xfrm>
            <a:off x="783697" y="890525"/>
            <a:ext cx="3138373" cy="3238297"/>
          </a:xfrm>
          <a:custGeom>
            <a:avLst/>
            <a:gdLst/>
            <a:ahLst/>
            <a:cxnLst/>
            <a:rect l="l" t="t" r="r" b="b"/>
            <a:pathLst>
              <a:path w="6900545" h="7120255">
                <a:moveTo>
                  <a:pt x="0" y="7120202"/>
                </a:moveTo>
                <a:lnTo>
                  <a:pt x="6900449" y="7120202"/>
                </a:lnTo>
                <a:lnTo>
                  <a:pt x="6900449" y="0"/>
                </a:lnTo>
                <a:lnTo>
                  <a:pt x="0" y="0"/>
                </a:lnTo>
                <a:lnTo>
                  <a:pt x="0" y="7120202"/>
                </a:lnTo>
                <a:close/>
              </a:path>
            </a:pathLst>
          </a:custGeom>
          <a:ln w="85725">
            <a:solidFill>
              <a:srgbClr val="FFFFFF"/>
            </a:solidFill>
          </a:ln>
        </p:spPr>
        <p:txBody>
          <a:bodyPr wrap="square" lIns="0" tIns="0" rIns="0" bIns="0" rtlCol="0"/>
          <a:lstStyle/>
          <a:p>
            <a:endParaRPr sz="372" dirty="0">
              <a:solidFill>
                <a:prstClr val="black"/>
              </a:solidFill>
            </a:endParaRPr>
          </a:p>
        </p:txBody>
      </p:sp>
      <p:sp>
        <p:nvSpPr>
          <p:cNvPr id="15" name="object 7"/>
          <p:cNvSpPr/>
          <p:nvPr/>
        </p:nvSpPr>
        <p:spPr>
          <a:xfrm>
            <a:off x="2250468" y="3153744"/>
            <a:ext cx="205047" cy="0"/>
          </a:xfrm>
          <a:custGeom>
            <a:avLst/>
            <a:gdLst/>
            <a:ahLst/>
            <a:cxnLst/>
            <a:rect l="l" t="t" r="r" b="b"/>
            <a:pathLst>
              <a:path w="450850">
                <a:moveTo>
                  <a:pt x="0" y="0"/>
                </a:moveTo>
                <a:lnTo>
                  <a:pt x="450279" y="0"/>
                </a:lnTo>
              </a:path>
            </a:pathLst>
          </a:custGeom>
          <a:ln w="37918">
            <a:solidFill>
              <a:srgbClr val="F6D923"/>
            </a:solidFill>
          </a:ln>
        </p:spPr>
        <p:txBody>
          <a:bodyPr wrap="square" lIns="0" tIns="0" rIns="0" bIns="0" rtlCol="0"/>
          <a:lstStyle/>
          <a:p>
            <a:endParaRPr sz="372" dirty="0">
              <a:solidFill>
                <a:prstClr val="black"/>
              </a:solidFill>
            </a:endParaRPr>
          </a:p>
        </p:txBody>
      </p:sp>
      <p:sp>
        <p:nvSpPr>
          <p:cNvPr id="16" name="object 8"/>
          <p:cNvSpPr txBox="1"/>
          <p:nvPr/>
        </p:nvSpPr>
        <p:spPr>
          <a:xfrm>
            <a:off x="939269" y="3493460"/>
            <a:ext cx="2721348" cy="411651"/>
          </a:xfrm>
          <a:prstGeom prst="rect">
            <a:avLst/>
          </a:prstGeom>
        </p:spPr>
        <p:txBody>
          <a:bodyPr vert="horz" wrap="square" lIns="0" tIns="0" rIns="0" bIns="0" rtlCol="0">
            <a:spAutoFit/>
          </a:bodyPr>
          <a:lstStyle/>
          <a:p>
            <a:pPr marL="5776"/>
            <a:r>
              <a:rPr sz="1296" b="1" spc="-11" dirty="0">
                <a:solidFill>
                  <a:srgbClr val="F5D823"/>
                </a:solidFill>
                <a:latin typeface="Helvetica"/>
                <a:cs typeface="Helvetica"/>
              </a:rPr>
              <a:t>B</a:t>
            </a:r>
            <a:r>
              <a:rPr sz="1296" b="1" spc="5" dirty="0">
                <a:solidFill>
                  <a:srgbClr val="F5D823"/>
                </a:solidFill>
                <a:latin typeface="Helvetica"/>
                <a:cs typeface="Helvetica"/>
              </a:rPr>
              <a:t>E</a:t>
            </a:r>
            <a:r>
              <a:rPr sz="1296" b="1" spc="34" dirty="0">
                <a:solidFill>
                  <a:srgbClr val="F5D823"/>
                </a:solidFill>
                <a:latin typeface="Helvetica"/>
                <a:cs typeface="Helvetica"/>
              </a:rPr>
              <a:t>T</a:t>
            </a:r>
            <a:r>
              <a:rPr sz="1296" b="1" spc="-7" dirty="0">
                <a:solidFill>
                  <a:srgbClr val="F5D823"/>
                </a:solidFill>
                <a:latin typeface="Helvetica"/>
                <a:cs typeface="Helvetica"/>
              </a:rPr>
              <a:t>T</a:t>
            </a:r>
            <a:r>
              <a:rPr sz="1296" b="1" spc="-9" dirty="0">
                <a:solidFill>
                  <a:srgbClr val="F5D823"/>
                </a:solidFill>
                <a:latin typeface="Helvetica"/>
                <a:cs typeface="Helvetica"/>
              </a:rPr>
              <a:t>E</a:t>
            </a:r>
            <a:r>
              <a:rPr sz="1296" b="1" spc="9" dirty="0">
                <a:solidFill>
                  <a:srgbClr val="F5D823"/>
                </a:solidFill>
                <a:latin typeface="Helvetica"/>
                <a:cs typeface="Helvetica"/>
              </a:rPr>
              <a:t>R</a:t>
            </a:r>
            <a:r>
              <a:rPr sz="1296" b="1" spc="5" dirty="0">
                <a:solidFill>
                  <a:srgbClr val="F5D823"/>
                </a:solidFill>
                <a:latin typeface="Helvetica"/>
                <a:cs typeface="Helvetica"/>
              </a:rPr>
              <a:t> </a:t>
            </a:r>
            <a:r>
              <a:rPr sz="1296" b="1" spc="-2" dirty="0">
                <a:solidFill>
                  <a:srgbClr val="F5D823"/>
                </a:solidFill>
                <a:latin typeface="Helvetica"/>
                <a:cs typeface="Helvetica"/>
              </a:rPr>
              <a:t>G</a:t>
            </a:r>
            <a:r>
              <a:rPr sz="1296" b="1" spc="2" dirty="0">
                <a:solidFill>
                  <a:srgbClr val="F5D823"/>
                </a:solidFill>
                <a:latin typeface="Helvetica"/>
                <a:cs typeface="Helvetica"/>
              </a:rPr>
              <a:t>R</a:t>
            </a:r>
            <a:r>
              <a:rPr sz="1296" b="1" spc="-5" dirty="0">
                <a:solidFill>
                  <a:srgbClr val="F5D823"/>
                </a:solidFill>
                <a:latin typeface="Helvetica"/>
                <a:cs typeface="Helvetica"/>
              </a:rPr>
              <a:t>A</a:t>
            </a:r>
            <a:r>
              <a:rPr sz="1296" b="1" dirty="0">
                <a:solidFill>
                  <a:srgbClr val="F5D823"/>
                </a:solidFill>
                <a:latin typeface="Helvetica"/>
                <a:cs typeface="Helvetica"/>
              </a:rPr>
              <a:t>D</a:t>
            </a:r>
            <a:r>
              <a:rPr sz="1296" b="1" spc="-9" dirty="0">
                <a:solidFill>
                  <a:srgbClr val="F5D823"/>
                </a:solidFill>
                <a:latin typeface="Helvetica"/>
                <a:cs typeface="Helvetica"/>
              </a:rPr>
              <a:t>E</a:t>
            </a:r>
            <a:r>
              <a:rPr sz="1296" b="1" spc="11" dirty="0">
                <a:solidFill>
                  <a:srgbClr val="F5D823"/>
                </a:solidFill>
                <a:latin typeface="Helvetica"/>
                <a:cs typeface="Helvetica"/>
              </a:rPr>
              <a:t>S</a:t>
            </a:r>
            <a:r>
              <a:rPr sz="1296" b="1" spc="2" dirty="0">
                <a:solidFill>
                  <a:srgbClr val="F5D823"/>
                </a:solidFill>
                <a:latin typeface="Helvetica"/>
                <a:cs typeface="Helvetica"/>
              </a:rPr>
              <a:t>. </a:t>
            </a:r>
            <a:r>
              <a:rPr sz="1296" b="1" spc="-9" dirty="0">
                <a:solidFill>
                  <a:srgbClr val="F5D823"/>
                </a:solidFill>
                <a:latin typeface="Helvetica"/>
                <a:cs typeface="Helvetica"/>
              </a:rPr>
              <a:t>G</a:t>
            </a:r>
            <a:r>
              <a:rPr sz="1296" b="1" spc="-48" dirty="0">
                <a:solidFill>
                  <a:srgbClr val="F5D823"/>
                </a:solidFill>
                <a:latin typeface="Helvetica"/>
                <a:cs typeface="Helvetica"/>
              </a:rPr>
              <a:t>U</a:t>
            </a:r>
            <a:r>
              <a:rPr sz="1296" b="1" spc="-7" dirty="0">
                <a:solidFill>
                  <a:srgbClr val="F5D823"/>
                </a:solidFill>
                <a:latin typeface="Helvetica"/>
                <a:cs typeface="Helvetica"/>
              </a:rPr>
              <a:t>A</a:t>
            </a:r>
            <a:r>
              <a:rPr sz="1296" b="1" spc="2" dirty="0">
                <a:solidFill>
                  <a:srgbClr val="F5D823"/>
                </a:solidFill>
                <a:latin typeface="Helvetica"/>
                <a:cs typeface="Helvetica"/>
              </a:rPr>
              <a:t>R</a:t>
            </a:r>
            <a:r>
              <a:rPr sz="1296" b="1" spc="-2" dirty="0">
                <a:solidFill>
                  <a:srgbClr val="F5D823"/>
                </a:solidFill>
                <a:latin typeface="Helvetica"/>
                <a:cs typeface="Helvetica"/>
              </a:rPr>
              <a:t>A</a:t>
            </a:r>
            <a:r>
              <a:rPr sz="1296" b="1" spc="2" dirty="0">
                <a:solidFill>
                  <a:srgbClr val="F5D823"/>
                </a:solidFill>
                <a:latin typeface="Helvetica"/>
                <a:cs typeface="Helvetica"/>
              </a:rPr>
              <a:t>N</a:t>
            </a:r>
            <a:r>
              <a:rPr sz="1296" b="1" spc="-7" dirty="0">
                <a:solidFill>
                  <a:srgbClr val="F5D823"/>
                </a:solidFill>
                <a:latin typeface="Helvetica"/>
                <a:cs typeface="Helvetica"/>
              </a:rPr>
              <a:t>T</a:t>
            </a:r>
            <a:r>
              <a:rPr sz="1296" b="1" spc="-9" dirty="0">
                <a:solidFill>
                  <a:srgbClr val="F5D823"/>
                </a:solidFill>
                <a:latin typeface="Helvetica"/>
                <a:cs typeface="Helvetica"/>
              </a:rPr>
              <a:t>E</a:t>
            </a:r>
            <a:r>
              <a:rPr sz="1296" b="1" spc="-7" dirty="0">
                <a:solidFill>
                  <a:srgbClr val="F5D823"/>
                </a:solidFill>
                <a:latin typeface="Helvetica"/>
                <a:cs typeface="Helvetica"/>
              </a:rPr>
              <a:t>E</a:t>
            </a:r>
            <a:r>
              <a:rPr sz="1296" b="1" spc="-30" dirty="0">
                <a:solidFill>
                  <a:srgbClr val="F5D823"/>
                </a:solidFill>
                <a:latin typeface="Helvetica"/>
                <a:cs typeface="Helvetica"/>
              </a:rPr>
              <a:t>D</a:t>
            </a:r>
            <a:r>
              <a:rPr sz="1296" b="1" spc="2" dirty="0">
                <a:solidFill>
                  <a:srgbClr val="F5D823"/>
                </a:solidFill>
                <a:latin typeface="Helvetica"/>
                <a:cs typeface="Helvetica"/>
              </a:rPr>
              <a:t>.</a:t>
            </a:r>
            <a:endParaRPr sz="1296" dirty="0">
              <a:solidFill>
                <a:prstClr val="black"/>
              </a:solidFill>
              <a:latin typeface="Helvetica"/>
              <a:cs typeface="Helvetica"/>
            </a:endParaRPr>
          </a:p>
          <a:p>
            <a:pPr marL="484314">
              <a:spcBef>
                <a:spcPts val="132"/>
              </a:spcBef>
            </a:pPr>
            <a:r>
              <a:rPr sz="1296" spc="-132" dirty="0">
                <a:solidFill>
                  <a:srgbClr val="FFFFFF"/>
                </a:solidFill>
                <a:latin typeface="Helvetica"/>
                <a:cs typeface="Helvetica"/>
              </a:rPr>
              <a:t>T</a:t>
            </a:r>
            <a:r>
              <a:rPr sz="1296" spc="25" dirty="0">
                <a:solidFill>
                  <a:srgbClr val="FFFFFF"/>
                </a:solidFill>
                <a:latin typeface="Helvetica"/>
                <a:cs typeface="Helvetica"/>
              </a:rPr>
              <a:t>r</a:t>
            </a:r>
            <a:r>
              <a:rPr sz="1296" spc="5" dirty="0">
                <a:solidFill>
                  <a:srgbClr val="FFFFFF"/>
                </a:solidFill>
                <a:latin typeface="Helvetica"/>
                <a:cs typeface="Helvetica"/>
              </a:rPr>
              <a:t>y </a:t>
            </a:r>
            <a:r>
              <a:rPr sz="1296" spc="7" dirty="0">
                <a:solidFill>
                  <a:srgbClr val="FFFFFF"/>
                </a:solidFill>
                <a:latin typeface="Helvetica"/>
                <a:cs typeface="Helvetica"/>
              </a:rPr>
              <a:t>a</a:t>
            </a:r>
            <a:r>
              <a:rPr sz="1296" spc="2" dirty="0">
                <a:solidFill>
                  <a:srgbClr val="FFFFFF"/>
                </a:solidFill>
                <a:latin typeface="Helvetica"/>
                <a:cs typeface="Helvetica"/>
              </a:rPr>
              <a:t> </a:t>
            </a:r>
            <a:r>
              <a:rPr sz="1296" spc="-16" dirty="0">
                <a:solidFill>
                  <a:srgbClr val="FFFFFF"/>
                </a:solidFill>
                <a:latin typeface="Helvetica"/>
                <a:cs typeface="Helvetica"/>
              </a:rPr>
              <a:t>f</a:t>
            </a:r>
            <a:r>
              <a:rPr sz="1296" spc="-18" dirty="0">
                <a:solidFill>
                  <a:srgbClr val="FFFFFF"/>
                </a:solidFill>
                <a:latin typeface="Helvetica"/>
                <a:cs typeface="Helvetica"/>
              </a:rPr>
              <a:t>r</a:t>
            </a:r>
            <a:r>
              <a:rPr sz="1296" spc="-9" dirty="0">
                <a:solidFill>
                  <a:srgbClr val="FFFFFF"/>
                </a:solidFill>
                <a:latin typeface="Helvetica"/>
                <a:cs typeface="Helvetica"/>
              </a:rPr>
              <a:t>e</a:t>
            </a:r>
            <a:r>
              <a:rPr sz="1296" spc="7" dirty="0">
                <a:solidFill>
                  <a:srgbClr val="FFFFFF"/>
                </a:solidFill>
                <a:latin typeface="Helvetica"/>
                <a:cs typeface="Helvetica"/>
              </a:rPr>
              <a:t>e</a:t>
            </a:r>
            <a:r>
              <a:rPr sz="1296" spc="5" dirty="0">
                <a:solidFill>
                  <a:srgbClr val="FFFFFF"/>
                </a:solidFill>
                <a:latin typeface="Helvetica"/>
                <a:cs typeface="Helvetica"/>
              </a:rPr>
              <a:t> </a:t>
            </a:r>
            <a:r>
              <a:rPr sz="1296" spc="-5" dirty="0">
                <a:solidFill>
                  <a:srgbClr val="FFFFFF"/>
                </a:solidFill>
                <a:latin typeface="Helvetica"/>
                <a:cs typeface="Helvetica"/>
              </a:rPr>
              <a:t>s</a:t>
            </a:r>
            <a:r>
              <a:rPr sz="1296" spc="-14" dirty="0">
                <a:solidFill>
                  <a:srgbClr val="FFFFFF"/>
                </a:solidFill>
                <a:latin typeface="Helvetica"/>
                <a:cs typeface="Helvetica"/>
              </a:rPr>
              <a:t>e</a:t>
            </a:r>
            <a:r>
              <a:rPr sz="1296" dirty="0">
                <a:solidFill>
                  <a:srgbClr val="FFFFFF"/>
                </a:solidFill>
                <a:latin typeface="Helvetica"/>
                <a:cs typeface="Helvetica"/>
              </a:rPr>
              <a:t>s</a:t>
            </a:r>
            <a:r>
              <a:rPr sz="1296" spc="-7" dirty="0">
                <a:solidFill>
                  <a:srgbClr val="FFFFFF"/>
                </a:solidFill>
                <a:latin typeface="Helvetica"/>
                <a:cs typeface="Helvetica"/>
              </a:rPr>
              <a:t>si</a:t>
            </a:r>
            <a:r>
              <a:rPr sz="1296" spc="-9" dirty="0">
                <a:solidFill>
                  <a:srgbClr val="FFFFFF"/>
                </a:solidFill>
                <a:latin typeface="Helvetica"/>
                <a:cs typeface="Helvetica"/>
              </a:rPr>
              <a:t>o</a:t>
            </a:r>
            <a:r>
              <a:rPr sz="1296" spc="7" dirty="0">
                <a:solidFill>
                  <a:srgbClr val="FFFFFF"/>
                </a:solidFill>
                <a:latin typeface="Helvetica"/>
                <a:cs typeface="Helvetica"/>
              </a:rPr>
              <a:t>n</a:t>
            </a:r>
            <a:r>
              <a:rPr sz="1296" spc="5" dirty="0">
                <a:solidFill>
                  <a:srgbClr val="FFFFFF"/>
                </a:solidFill>
                <a:latin typeface="Helvetica"/>
                <a:cs typeface="Helvetica"/>
              </a:rPr>
              <a:t> </a:t>
            </a:r>
            <a:r>
              <a:rPr sz="1296" spc="-23" dirty="0">
                <a:solidFill>
                  <a:srgbClr val="FFFFFF"/>
                </a:solidFill>
                <a:latin typeface="Helvetica"/>
                <a:cs typeface="Helvetica"/>
              </a:rPr>
              <a:t>t</a:t>
            </a:r>
            <a:r>
              <a:rPr sz="1296" spc="-9" dirty="0">
                <a:solidFill>
                  <a:srgbClr val="FFFFFF"/>
                </a:solidFill>
                <a:latin typeface="Helvetica"/>
                <a:cs typeface="Helvetica"/>
              </a:rPr>
              <a:t>on</a:t>
            </a:r>
            <a:r>
              <a:rPr sz="1296" spc="-7" dirty="0">
                <a:solidFill>
                  <a:srgbClr val="FFFFFF"/>
                </a:solidFill>
                <a:latin typeface="Helvetica"/>
                <a:cs typeface="Helvetica"/>
              </a:rPr>
              <a:t>i</a:t>
            </a:r>
            <a:r>
              <a:rPr sz="1296" spc="-14" dirty="0">
                <a:solidFill>
                  <a:srgbClr val="FFFFFF"/>
                </a:solidFill>
                <a:latin typeface="Helvetica"/>
                <a:cs typeface="Helvetica"/>
              </a:rPr>
              <a:t>g</a:t>
            </a:r>
            <a:r>
              <a:rPr sz="1296" spc="-16" dirty="0">
                <a:solidFill>
                  <a:srgbClr val="FFFFFF"/>
                </a:solidFill>
                <a:latin typeface="Helvetica"/>
                <a:cs typeface="Helvetica"/>
              </a:rPr>
              <a:t>h</a:t>
            </a:r>
            <a:r>
              <a:rPr sz="1296" spc="2" dirty="0">
                <a:solidFill>
                  <a:srgbClr val="FFFFFF"/>
                </a:solidFill>
                <a:latin typeface="Helvetica"/>
                <a:cs typeface="Helvetica"/>
              </a:rPr>
              <a:t>t</a:t>
            </a:r>
            <a:endParaRPr sz="1296" dirty="0">
              <a:solidFill>
                <a:prstClr val="black"/>
              </a:solidFill>
              <a:latin typeface="Helvetica"/>
              <a:cs typeface="Helvetica"/>
            </a:endParaRPr>
          </a:p>
        </p:txBody>
      </p:sp>
      <p:sp>
        <p:nvSpPr>
          <p:cNvPr id="17" name="object 9"/>
          <p:cNvSpPr txBox="1"/>
          <p:nvPr/>
        </p:nvSpPr>
        <p:spPr>
          <a:xfrm>
            <a:off x="3638253" y="3382188"/>
            <a:ext cx="161150" cy="216982"/>
          </a:xfrm>
          <a:prstGeom prst="rect">
            <a:avLst/>
          </a:prstGeom>
        </p:spPr>
        <p:txBody>
          <a:bodyPr vert="horz" wrap="square" lIns="0" tIns="0" rIns="0" bIns="0" rtlCol="0">
            <a:spAutoFit/>
          </a:bodyPr>
          <a:lstStyle/>
          <a:p>
            <a:pPr marL="5776"/>
            <a:r>
              <a:rPr sz="1410" b="1" spc="-159" dirty="0">
                <a:solidFill>
                  <a:srgbClr val="F6D923"/>
                </a:solidFill>
                <a:latin typeface="Helvetica"/>
                <a:cs typeface="Helvetica"/>
              </a:rPr>
              <a:t>**</a:t>
            </a:r>
            <a:r>
              <a:rPr sz="1410" b="1" spc="-166" dirty="0">
                <a:solidFill>
                  <a:srgbClr val="F6D923"/>
                </a:solidFill>
                <a:latin typeface="Helvetica"/>
                <a:cs typeface="Helvetica"/>
              </a:rPr>
              <a:t>*</a:t>
            </a:r>
            <a:endParaRPr sz="1410" dirty="0">
              <a:solidFill>
                <a:prstClr val="black"/>
              </a:solidFill>
              <a:latin typeface="Helvetica"/>
              <a:cs typeface="Helvetica"/>
            </a:endParaRPr>
          </a:p>
        </p:txBody>
      </p:sp>
      <p:sp>
        <p:nvSpPr>
          <p:cNvPr id="18" name="object 10"/>
          <p:cNvSpPr txBox="1"/>
          <p:nvPr/>
        </p:nvSpPr>
        <p:spPr>
          <a:xfrm>
            <a:off x="1416447" y="931054"/>
            <a:ext cx="1923398" cy="1168781"/>
          </a:xfrm>
          <a:prstGeom prst="rect">
            <a:avLst/>
          </a:prstGeom>
        </p:spPr>
        <p:txBody>
          <a:bodyPr vert="horz" wrap="square" lIns="0" tIns="0" rIns="0" bIns="0" rtlCol="0">
            <a:spAutoFit/>
          </a:bodyPr>
          <a:lstStyle/>
          <a:p>
            <a:pPr marL="5776"/>
            <a:r>
              <a:rPr sz="7595" b="1" spc="23" dirty="0">
                <a:solidFill>
                  <a:srgbClr val="FFFFFF"/>
                </a:solidFill>
                <a:latin typeface="Helvetica"/>
                <a:cs typeface="Helvetica"/>
              </a:rPr>
              <a:t>9</a:t>
            </a:r>
            <a:r>
              <a:rPr sz="7595" b="1" spc="-143" dirty="0">
                <a:solidFill>
                  <a:srgbClr val="FFFFFF"/>
                </a:solidFill>
                <a:latin typeface="Helvetica"/>
                <a:cs typeface="Helvetica"/>
              </a:rPr>
              <a:t>6%</a:t>
            </a:r>
            <a:endParaRPr sz="7595" dirty="0">
              <a:solidFill>
                <a:prstClr val="black"/>
              </a:solidFill>
              <a:latin typeface="Helvetica"/>
              <a:cs typeface="Helvetica"/>
            </a:endParaRPr>
          </a:p>
        </p:txBody>
      </p:sp>
      <p:sp>
        <p:nvSpPr>
          <p:cNvPr id="19" name="object 11"/>
          <p:cNvSpPr txBox="1"/>
          <p:nvPr/>
        </p:nvSpPr>
        <p:spPr>
          <a:xfrm>
            <a:off x="1147900" y="2019264"/>
            <a:ext cx="2410889" cy="1000274"/>
          </a:xfrm>
          <a:prstGeom prst="rect">
            <a:avLst/>
          </a:prstGeom>
        </p:spPr>
        <p:txBody>
          <a:bodyPr vert="horz" wrap="square" lIns="0" tIns="0" rIns="0" bIns="0" rtlCol="0">
            <a:spAutoFit/>
          </a:bodyPr>
          <a:lstStyle/>
          <a:p>
            <a:pPr marL="5776" marR="2310" indent="-10686" algn="ctr">
              <a:lnSpc>
                <a:spcPts val="2624"/>
              </a:lnSpc>
            </a:pPr>
            <a:r>
              <a:rPr sz="2251" b="1" spc="-43" dirty="0">
                <a:solidFill>
                  <a:srgbClr val="FFFFFF"/>
                </a:solidFill>
                <a:latin typeface="Helvetica"/>
                <a:cs typeface="Helvetica"/>
              </a:rPr>
              <a:t>S</a:t>
            </a:r>
            <a:r>
              <a:rPr sz="2251" b="1" spc="-50" dirty="0">
                <a:solidFill>
                  <a:srgbClr val="FFFFFF"/>
                </a:solidFill>
                <a:latin typeface="Helvetica"/>
                <a:cs typeface="Helvetica"/>
              </a:rPr>
              <a:t>TU</a:t>
            </a:r>
            <a:r>
              <a:rPr sz="2251" b="1" spc="-48" dirty="0">
                <a:solidFill>
                  <a:srgbClr val="FFFFFF"/>
                </a:solidFill>
                <a:latin typeface="Helvetica"/>
                <a:cs typeface="Helvetica"/>
              </a:rPr>
              <a:t>D</a:t>
            </a:r>
            <a:r>
              <a:rPr sz="2251" b="1" spc="-52" dirty="0">
                <a:solidFill>
                  <a:srgbClr val="FFFFFF"/>
                </a:solidFill>
                <a:latin typeface="Helvetica"/>
                <a:cs typeface="Helvetica"/>
              </a:rPr>
              <a:t>E</a:t>
            </a:r>
            <a:r>
              <a:rPr sz="2251" b="1" spc="-45" dirty="0">
                <a:solidFill>
                  <a:srgbClr val="FFFFFF"/>
                </a:solidFill>
                <a:latin typeface="Helvetica"/>
                <a:cs typeface="Helvetica"/>
              </a:rPr>
              <a:t>N</a:t>
            </a:r>
            <a:r>
              <a:rPr sz="2251" b="1" spc="-32" dirty="0">
                <a:solidFill>
                  <a:srgbClr val="FFFFFF"/>
                </a:solidFill>
                <a:latin typeface="Helvetica"/>
                <a:cs typeface="Helvetica"/>
              </a:rPr>
              <a:t>T</a:t>
            </a:r>
            <a:r>
              <a:rPr sz="2251" b="1" spc="-16" dirty="0">
                <a:solidFill>
                  <a:srgbClr val="FFFFFF"/>
                </a:solidFill>
                <a:latin typeface="Helvetica"/>
                <a:cs typeface="Helvetica"/>
              </a:rPr>
              <a:t>S</a:t>
            </a:r>
            <a:r>
              <a:rPr sz="2251" b="1" spc="-7" dirty="0">
                <a:solidFill>
                  <a:srgbClr val="FFFFFF"/>
                </a:solidFill>
                <a:latin typeface="Helvetica"/>
                <a:cs typeface="Helvetica"/>
              </a:rPr>
              <a:t> </a:t>
            </a:r>
            <a:r>
              <a:rPr sz="2251" b="1" spc="-27" dirty="0">
                <a:solidFill>
                  <a:srgbClr val="F6D923"/>
                </a:solidFill>
                <a:latin typeface="Helvetica"/>
                <a:cs typeface="Helvetica"/>
              </a:rPr>
              <a:t>I</a:t>
            </a:r>
            <a:r>
              <a:rPr sz="2251" b="1" spc="-45" dirty="0">
                <a:solidFill>
                  <a:srgbClr val="F6D923"/>
                </a:solidFill>
                <a:latin typeface="Helvetica"/>
                <a:cs typeface="Helvetica"/>
              </a:rPr>
              <a:t>M</a:t>
            </a:r>
            <a:r>
              <a:rPr sz="2251" b="1" spc="-96" dirty="0">
                <a:solidFill>
                  <a:srgbClr val="F6D923"/>
                </a:solidFill>
                <a:latin typeface="Helvetica"/>
                <a:cs typeface="Helvetica"/>
              </a:rPr>
              <a:t>P</a:t>
            </a:r>
            <a:r>
              <a:rPr sz="2251" b="1" spc="-86" dirty="0">
                <a:solidFill>
                  <a:srgbClr val="F6D923"/>
                </a:solidFill>
                <a:latin typeface="Helvetica"/>
                <a:cs typeface="Helvetica"/>
              </a:rPr>
              <a:t>R</a:t>
            </a:r>
            <a:r>
              <a:rPr sz="2251" b="1" spc="-123" dirty="0">
                <a:solidFill>
                  <a:srgbClr val="F6D923"/>
                </a:solidFill>
                <a:latin typeface="Helvetica"/>
                <a:cs typeface="Helvetica"/>
              </a:rPr>
              <a:t>O</a:t>
            </a:r>
            <a:r>
              <a:rPr sz="2251" b="1" spc="-59" dirty="0">
                <a:solidFill>
                  <a:srgbClr val="F6D923"/>
                </a:solidFill>
                <a:latin typeface="Helvetica"/>
                <a:cs typeface="Helvetica"/>
              </a:rPr>
              <a:t>V</a:t>
            </a:r>
            <a:r>
              <a:rPr sz="2251" b="1" spc="-55" dirty="0">
                <a:solidFill>
                  <a:srgbClr val="F6D923"/>
                </a:solidFill>
                <a:latin typeface="Helvetica"/>
                <a:cs typeface="Helvetica"/>
              </a:rPr>
              <a:t>E</a:t>
            </a:r>
            <a:r>
              <a:rPr sz="2251" b="1" spc="-18" dirty="0">
                <a:solidFill>
                  <a:srgbClr val="F6D923"/>
                </a:solidFill>
                <a:latin typeface="Helvetica"/>
                <a:cs typeface="Helvetica"/>
              </a:rPr>
              <a:t>D</a:t>
            </a:r>
            <a:r>
              <a:rPr sz="2251" b="1" spc="-2" dirty="0">
                <a:solidFill>
                  <a:srgbClr val="F6D923"/>
                </a:solidFill>
                <a:latin typeface="Helvetica"/>
                <a:cs typeface="Helvetica"/>
              </a:rPr>
              <a:t> </a:t>
            </a:r>
            <a:r>
              <a:rPr sz="2251" b="1" spc="-50" dirty="0">
                <a:solidFill>
                  <a:srgbClr val="F6D923"/>
                </a:solidFill>
                <a:latin typeface="Helvetica"/>
                <a:cs typeface="Helvetica"/>
              </a:rPr>
              <a:t>TH</a:t>
            </a:r>
            <a:r>
              <a:rPr sz="2251" b="1" spc="-36" dirty="0">
                <a:solidFill>
                  <a:srgbClr val="F6D923"/>
                </a:solidFill>
                <a:latin typeface="Helvetica"/>
                <a:cs typeface="Helvetica"/>
              </a:rPr>
              <a:t>E</a:t>
            </a:r>
            <a:r>
              <a:rPr sz="2251" b="1" spc="-34" dirty="0">
                <a:solidFill>
                  <a:srgbClr val="F6D923"/>
                </a:solidFill>
                <a:latin typeface="Helvetica"/>
                <a:cs typeface="Helvetica"/>
              </a:rPr>
              <a:t>I</a:t>
            </a:r>
            <a:r>
              <a:rPr sz="2251" b="1" spc="-18" dirty="0">
                <a:solidFill>
                  <a:srgbClr val="F6D923"/>
                </a:solidFill>
                <a:latin typeface="Helvetica"/>
                <a:cs typeface="Helvetica"/>
              </a:rPr>
              <a:t>R</a:t>
            </a:r>
            <a:r>
              <a:rPr sz="2251" b="1" spc="-7" dirty="0">
                <a:solidFill>
                  <a:srgbClr val="F6D923"/>
                </a:solidFill>
                <a:latin typeface="Helvetica"/>
                <a:cs typeface="Helvetica"/>
              </a:rPr>
              <a:t> </a:t>
            </a:r>
            <a:r>
              <a:rPr sz="2251" b="1" spc="-55" dirty="0">
                <a:solidFill>
                  <a:srgbClr val="F6D923"/>
                </a:solidFill>
                <a:latin typeface="Helvetica"/>
                <a:cs typeface="Helvetica"/>
              </a:rPr>
              <a:t>G</a:t>
            </a:r>
            <a:r>
              <a:rPr sz="2251" b="1" spc="-45" dirty="0">
                <a:solidFill>
                  <a:srgbClr val="F6D923"/>
                </a:solidFill>
                <a:latin typeface="Helvetica"/>
                <a:cs typeface="Helvetica"/>
              </a:rPr>
              <a:t>R</a:t>
            </a:r>
            <a:r>
              <a:rPr sz="2251" b="1" spc="-59" dirty="0">
                <a:solidFill>
                  <a:srgbClr val="F6D923"/>
                </a:solidFill>
                <a:latin typeface="Helvetica"/>
                <a:cs typeface="Helvetica"/>
              </a:rPr>
              <a:t>A</a:t>
            </a:r>
            <a:r>
              <a:rPr sz="2251" b="1" spc="-48" dirty="0">
                <a:solidFill>
                  <a:srgbClr val="F6D923"/>
                </a:solidFill>
                <a:latin typeface="Helvetica"/>
                <a:cs typeface="Helvetica"/>
              </a:rPr>
              <a:t>D</a:t>
            </a:r>
            <a:r>
              <a:rPr sz="2251" b="1" spc="-61" dirty="0">
                <a:solidFill>
                  <a:srgbClr val="F6D923"/>
                </a:solidFill>
                <a:latin typeface="Helvetica"/>
                <a:cs typeface="Helvetica"/>
              </a:rPr>
              <a:t>E</a:t>
            </a:r>
            <a:r>
              <a:rPr sz="2251" b="1" spc="-25" dirty="0">
                <a:solidFill>
                  <a:srgbClr val="F6D923"/>
                </a:solidFill>
                <a:latin typeface="Helvetica"/>
                <a:cs typeface="Helvetica"/>
              </a:rPr>
              <a:t>S</a:t>
            </a:r>
            <a:r>
              <a:rPr sz="2251" b="1" spc="-96" dirty="0">
                <a:solidFill>
                  <a:srgbClr val="F6D923"/>
                </a:solidFill>
                <a:latin typeface="Helvetica"/>
                <a:cs typeface="Helvetica"/>
              </a:rPr>
              <a:t>.</a:t>
            </a:r>
            <a:r>
              <a:rPr sz="2115" b="1" spc="-249" baseline="31362" dirty="0">
                <a:solidFill>
                  <a:srgbClr val="F6D923"/>
                </a:solidFill>
                <a:latin typeface="Helvetica"/>
                <a:cs typeface="Helvetica"/>
              </a:rPr>
              <a:t>*</a:t>
            </a:r>
            <a:endParaRPr sz="2115" baseline="31362" dirty="0">
              <a:solidFill>
                <a:prstClr val="black"/>
              </a:solidFill>
              <a:latin typeface="Helvetica"/>
              <a:cs typeface="Helvetica"/>
            </a:endParaRPr>
          </a:p>
        </p:txBody>
      </p:sp>
      <p:sp>
        <p:nvSpPr>
          <p:cNvPr id="20" name="object 12"/>
          <p:cNvSpPr txBox="1"/>
          <p:nvPr/>
        </p:nvSpPr>
        <p:spPr>
          <a:xfrm>
            <a:off x="4953000" y="4391848"/>
            <a:ext cx="3844272" cy="430887"/>
          </a:xfrm>
          <a:prstGeom prst="rect">
            <a:avLst/>
          </a:prstGeom>
        </p:spPr>
        <p:txBody>
          <a:bodyPr vert="horz" wrap="square" lIns="0" tIns="0" rIns="0" bIns="0" rtlCol="0">
            <a:spAutoFit/>
          </a:bodyPr>
          <a:lstStyle/>
          <a:p>
            <a:pPr marL="77687"/>
            <a:r>
              <a:rPr sz="600" spc="-5" dirty="0">
                <a:solidFill>
                  <a:prstClr val="black"/>
                </a:solidFill>
                <a:latin typeface="Helvetica"/>
                <a:cs typeface="Helvetica"/>
              </a:rPr>
              <a:t>*</a:t>
            </a:r>
            <a:r>
              <a:rPr sz="600" spc="-2" dirty="0">
                <a:solidFill>
                  <a:prstClr val="black"/>
                </a:solidFill>
                <a:latin typeface="Helvetica"/>
                <a:cs typeface="Helvetica"/>
              </a:rPr>
              <a:t> </a:t>
            </a:r>
            <a:r>
              <a:rPr sz="600" spc="-11" dirty="0">
                <a:solidFill>
                  <a:prstClr val="black"/>
                </a:solidFill>
                <a:latin typeface="Helvetica"/>
                <a:cs typeface="Helvetica"/>
              </a:rPr>
              <a:t>B</a:t>
            </a:r>
            <a:r>
              <a:rPr sz="600" spc="-9" dirty="0">
                <a:solidFill>
                  <a:prstClr val="black"/>
                </a:solidFill>
                <a:latin typeface="Helvetica"/>
                <a:cs typeface="Helvetica"/>
              </a:rPr>
              <a:t>a</a:t>
            </a:r>
            <a:r>
              <a:rPr sz="600" spc="-7" dirty="0">
                <a:solidFill>
                  <a:prstClr val="black"/>
                </a:solidFill>
                <a:latin typeface="Helvetica"/>
                <a:cs typeface="Helvetica"/>
              </a:rPr>
              <a:t>s</a:t>
            </a:r>
            <a:r>
              <a:rPr sz="600" spc="-9" dirty="0">
                <a:solidFill>
                  <a:prstClr val="black"/>
                </a:solidFill>
                <a:latin typeface="Helvetica"/>
                <a:cs typeface="Helvetica"/>
              </a:rPr>
              <a:t>e</a:t>
            </a:r>
            <a:r>
              <a:rPr sz="600" spc="-5" dirty="0">
                <a:solidFill>
                  <a:prstClr val="black"/>
                </a:solidFill>
                <a:latin typeface="Helvetica"/>
                <a:cs typeface="Helvetica"/>
              </a:rPr>
              <a:t>d</a:t>
            </a:r>
            <a:r>
              <a:rPr sz="600" spc="-2" dirty="0">
                <a:solidFill>
                  <a:prstClr val="black"/>
                </a:solidFill>
                <a:latin typeface="Helvetica"/>
                <a:cs typeface="Helvetica"/>
              </a:rPr>
              <a:t> </a:t>
            </a:r>
            <a:r>
              <a:rPr sz="600" spc="-11" dirty="0">
                <a:solidFill>
                  <a:prstClr val="black"/>
                </a:solidFill>
                <a:latin typeface="Helvetica"/>
                <a:cs typeface="Helvetica"/>
              </a:rPr>
              <a:t>o</a:t>
            </a:r>
            <a:r>
              <a:rPr sz="600" spc="-5" dirty="0">
                <a:solidFill>
                  <a:prstClr val="black"/>
                </a:solidFill>
                <a:latin typeface="Helvetica"/>
                <a:cs typeface="Helvetica"/>
              </a:rPr>
              <a:t>n</a:t>
            </a:r>
            <a:r>
              <a:rPr sz="600" spc="-2" dirty="0">
                <a:solidFill>
                  <a:prstClr val="black"/>
                </a:solidFill>
                <a:latin typeface="Helvetica"/>
                <a:cs typeface="Helvetica"/>
              </a:rPr>
              <a:t> </a:t>
            </a:r>
            <a:r>
              <a:rPr sz="600" spc="-9" dirty="0">
                <a:solidFill>
                  <a:prstClr val="black"/>
                </a:solidFill>
                <a:latin typeface="Helvetica"/>
                <a:cs typeface="Helvetica"/>
              </a:rPr>
              <a:t>2</a:t>
            </a:r>
            <a:r>
              <a:rPr sz="600" spc="-34" dirty="0">
                <a:solidFill>
                  <a:prstClr val="black"/>
                </a:solidFill>
                <a:latin typeface="Helvetica"/>
                <a:cs typeface="Helvetica"/>
              </a:rPr>
              <a:t>0</a:t>
            </a:r>
            <a:r>
              <a:rPr sz="600" spc="-64" dirty="0">
                <a:solidFill>
                  <a:prstClr val="black"/>
                </a:solidFill>
                <a:latin typeface="Helvetica"/>
                <a:cs typeface="Helvetica"/>
              </a:rPr>
              <a:t>1</a:t>
            </a:r>
            <a:r>
              <a:rPr sz="600" spc="-5" dirty="0">
                <a:solidFill>
                  <a:prstClr val="black"/>
                </a:solidFill>
                <a:latin typeface="Helvetica"/>
                <a:cs typeface="Helvetica"/>
              </a:rPr>
              <a:t>4</a:t>
            </a:r>
            <a:r>
              <a:rPr sz="600" spc="-2" dirty="0">
                <a:solidFill>
                  <a:prstClr val="black"/>
                </a:solidFill>
                <a:latin typeface="Helvetica"/>
                <a:cs typeface="Helvetica"/>
              </a:rPr>
              <a:t> </a:t>
            </a:r>
            <a:r>
              <a:rPr sz="600" spc="-9" dirty="0">
                <a:solidFill>
                  <a:prstClr val="black"/>
                </a:solidFill>
                <a:latin typeface="Helvetica"/>
                <a:cs typeface="Helvetica"/>
              </a:rPr>
              <a:t>s</a:t>
            </a:r>
            <a:r>
              <a:rPr sz="600" spc="-16" dirty="0">
                <a:solidFill>
                  <a:prstClr val="black"/>
                </a:solidFill>
                <a:latin typeface="Helvetica"/>
                <a:cs typeface="Helvetica"/>
              </a:rPr>
              <a:t>u</a:t>
            </a:r>
            <a:r>
              <a:rPr sz="600" spc="11" dirty="0">
                <a:solidFill>
                  <a:prstClr val="black"/>
                </a:solidFill>
                <a:latin typeface="Helvetica"/>
                <a:cs typeface="Helvetica"/>
              </a:rPr>
              <a:t>r</a:t>
            </a:r>
            <a:r>
              <a:rPr sz="600" spc="-23" dirty="0">
                <a:solidFill>
                  <a:prstClr val="black"/>
                </a:solidFill>
                <a:latin typeface="Helvetica"/>
                <a:cs typeface="Helvetica"/>
              </a:rPr>
              <a:t>v</a:t>
            </a:r>
            <a:r>
              <a:rPr sz="600" spc="-25" dirty="0">
                <a:solidFill>
                  <a:prstClr val="black"/>
                </a:solidFill>
                <a:latin typeface="Helvetica"/>
                <a:cs typeface="Helvetica"/>
              </a:rPr>
              <a:t>e</a:t>
            </a:r>
            <a:r>
              <a:rPr sz="600" spc="-5" dirty="0">
                <a:solidFill>
                  <a:prstClr val="black"/>
                </a:solidFill>
                <a:latin typeface="Helvetica"/>
                <a:cs typeface="Helvetica"/>
              </a:rPr>
              <a:t>y</a:t>
            </a:r>
            <a:r>
              <a:rPr sz="600" spc="-2" dirty="0">
                <a:solidFill>
                  <a:prstClr val="black"/>
                </a:solidFill>
                <a:latin typeface="Helvetica"/>
                <a:cs typeface="Helvetica"/>
              </a:rPr>
              <a:t> </a:t>
            </a:r>
            <a:r>
              <a:rPr sz="600" spc="-18" dirty="0">
                <a:solidFill>
                  <a:prstClr val="black"/>
                </a:solidFill>
                <a:latin typeface="Helvetica"/>
                <a:cs typeface="Helvetica"/>
              </a:rPr>
              <a:t>o</a:t>
            </a:r>
            <a:r>
              <a:rPr sz="600" spc="-2" dirty="0">
                <a:solidFill>
                  <a:prstClr val="black"/>
                </a:solidFill>
                <a:latin typeface="Helvetica"/>
                <a:cs typeface="Helvetica"/>
              </a:rPr>
              <a:t>f</a:t>
            </a:r>
            <a:r>
              <a:rPr sz="600" dirty="0">
                <a:solidFill>
                  <a:prstClr val="black"/>
                </a:solidFill>
                <a:latin typeface="Helvetica"/>
                <a:cs typeface="Helvetica"/>
              </a:rPr>
              <a:t> </a:t>
            </a:r>
            <a:r>
              <a:rPr sz="600" spc="-9" dirty="0">
                <a:solidFill>
                  <a:prstClr val="black"/>
                </a:solidFill>
                <a:latin typeface="Helvetica"/>
                <a:cs typeface="Helvetica"/>
              </a:rPr>
              <a:t>s</a:t>
            </a:r>
            <a:r>
              <a:rPr sz="600" spc="-11" dirty="0">
                <a:solidFill>
                  <a:prstClr val="black"/>
                </a:solidFill>
                <a:latin typeface="Helvetica"/>
                <a:cs typeface="Helvetica"/>
              </a:rPr>
              <a:t>tu</a:t>
            </a:r>
            <a:r>
              <a:rPr sz="600" spc="-9" dirty="0">
                <a:solidFill>
                  <a:prstClr val="black"/>
                </a:solidFill>
                <a:latin typeface="Helvetica"/>
                <a:cs typeface="Helvetica"/>
              </a:rPr>
              <a:t>d</a:t>
            </a:r>
            <a:r>
              <a:rPr sz="600" spc="-11" dirty="0">
                <a:solidFill>
                  <a:prstClr val="black"/>
                </a:solidFill>
                <a:latin typeface="Helvetica"/>
                <a:cs typeface="Helvetica"/>
              </a:rPr>
              <a:t>e</a:t>
            </a:r>
            <a:r>
              <a:rPr sz="600" spc="-16" dirty="0">
                <a:solidFill>
                  <a:prstClr val="black"/>
                </a:solidFill>
                <a:latin typeface="Helvetica"/>
                <a:cs typeface="Helvetica"/>
              </a:rPr>
              <a:t>n</a:t>
            </a:r>
            <a:r>
              <a:rPr sz="600" spc="-7" dirty="0">
                <a:solidFill>
                  <a:prstClr val="black"/>
                </a:solidFill>
                <a:latin typeface="Helvetica"/>
                <a:cs typeface="Helvetica"/>
              </a:rPr>
              <a:t>t</a:t>
            </a:r>
            <a:r>
              <a:rPr sz="600" spc="-5" dirty="0">
                <a:solidFill>
                  <a:prstClr val="black"/>
                </a:solidFill>
                <a:latin typeface="Helvetica"/>
                <a:cs typeface="Helvetica"/>
              </a:rPr>
              <a:t>s</a:t>
            </a:r>
            <a:r>
              <a:rPr sz="600" spc="-2" dirty="0">
                <a:solidFill>
                  <a:prstClr val="black"/>
                </a:solidFill>
                <a:latin typeface="Helvetica"/>
                <a:cs typeface="Helvetica"/>
              </a:rPr>
              <a:t> </a:t>
            </a:r>
            <a:r>
              <a:rPr sz="600" spc="-18" dirty="0">
                <a:solidFill>
                  <a:prstClr val="black"/>
                </a:solidFill>
                <a:latin typeface="Helvetica"/>
                <a:cs typeface="Helvetica"/>
              </a:rPr>
              <a:t>o</a:t>
            </a:r>
            <a:r>
              <a:rPr sz="600" spc="-2" dirty="0">
                <a:solidFill>
                  <a:prstClr val="black"/>
                </a:solidFill>
                <a:latin typeface="Helvetica"/>
                <a:cs typeface="Helvetica"/>
              </a:rPr>
              <a:t>f</a:t>
            </a:r>
            <a:r>
              <a:rPr sz="600" dirty="0">
                <a:solidFill>
                  <a:prstClr val="black"/>
                </a:solidFill>
                <a:latin typeface="Helvetica"/>
                <a:cs typeface="Helvetica"/>
              </a:rPr>
              <a:t> </a:t>
            </a:r>
            <a:r>
              <a:rPr sz="600" spc="-9" dirty="0">
                <a:solidFill>
                  <a:prstClr val="black"/>
                </a:solidFill>
                <a:latin typeface="Helvetica"/>
                <a:cs typeface="Helvetica"/>
              </a:rPr>
              <a:t>T</a:t>
            </a:r>
            <a:r>
              <a:rPr sz="600" spc="-11" dirty="0">
                <a:solidFill>
                  <a:prstClr val="black"/>
                </a:solidFill>
                <a:latin typeface="Helvetica"/>
                <a:cs typeface="Helvetica"/>
              </a:rPr>
              <a:t>h</a:t>
            </a:r>
            <a:r>
              <a:rPr sz="600" spc="-5" dirty="0">
                <a:solidFill>
                  <a:prstClr val="black"/>
                </a:solidFill>
                <a:latin typeface="Helvetica"/>
                <a:cs typeface="Helvetica"/>
              </a:rPr>
              <a:t>e</a:t>
            </a:r>
            <a:r>
              <a:rPr sz="600" spc="-2" dirty="0">
                <a:solidFill>
                  <a:prstClr val="black"/>
                </a:solidFill>
                <a:latin typeface="Helvetica"/>
                <a:cs typeface="Helvetica"/>
              </a:rPr>
              <a:t> </a:t>
            </a:r>
            <a:r>
              <a:rPr sz="600" spc="-25" dirty="0">
                <a:solidFill>
                  <a:prstClr val="black"/>
                </a:solidFill>
                <a:latin typeface="Helvetica"/>
                <a:cs typeface="Helvetica"/>
              </a:rPr>
              <a:t>P</a:t>
            </a:r>
            <a:r>
              <a:rPr sz="600" spc="-9" dirty="0">
                <a:solidFill>
                  <a:prstClr val="black"/>
                </a:solidFill>
                <a:latin typeface="Helvetica"/>
                <a:cs typeface="Helvetica"/>
              </a:rPr>
              <a:t>r</a:t>
            </a:r>
            <a:r>
              <a:rPr sz="600" spc="-7" dirty="0">
                <a:solidFill>
                  <a:prstClr val="black"/>
                </a:solidFill>
                <a:latin typeface="Helvetica"/>
                <a:cs typeface="Helvetica"/>
              </a:rPr>
              <a:t>i</a:t>
            </a:r>
            <a:r>
              <a:rPr sz="600" spc="-9" dirty="0">
                <a:solidFill>
                  <a:prstClr val="black"/>
                </a:solidFill>
                <a:latin typeface="Helvetica"/>
                <a:cs typeface="Helvetica"/>
              </a:rPr>
              <a:t>n</a:t>
            </a:r>
            <a:r>
              <a:rPr sz="600" spc="-2" dirty="0">
                <a:solidFill>
                  <a:prstClr val="black"/>
                </a:solidFill>
                <a:latin typeface="Helvetica"/>
                <a:cs typeface="Helvetica"/>
              </a:rPr>
              <a:t>c</a:t>
            </a:r>
            <a:r>
              <a:rPr sz="600" spc="-18" dirty="0">
                <a:solidFill>
                  <a:prstClr val="black"/>
                </a:solidFill>
                <a:latin typeface="Helvetica"/>
                <a:cs typeface="Helvetica"/>
              </a:rPr>
              <a:t>e</a:t>
            </a:r>
            <a:r>
              <a:rPr sz="600" spc="-14" dirty="0">
                <a:solidFill>
                  <a:prstClr val="black"/>
                </a:solidFill>
                <a:latin typeface="Helvetica"/>
                <a:cs typeface="Helvetica"/>
              </a:rPr>
              <a:t>t</a:t>
            </a:r>
            <a:r>
              <a:rPr sz="600" spc="-11" dirty="0">
                <a:solidFill>
                  <a:prstClr val="black"/>
                </a:solidFill>
                <a:latin typeface="Helvetica"/>
                <a:cs typeface="Helvetica"/>
              </a:rPr>
              <a:t>o</a:t>
            </a:r>
            <a:r>
              <a:rPr sz="600" spc="-5" dirty="0">
                <a:solidFill>
                  <a:prstClr val="black"/>
                </a:solidFill>
                <a:latin typeface="Helvetica"/>
                <a:cs typeface="Helvetica"/>
              </a:rPr>
              <a:t>n</a:t>
            </a:r>
            <a:r>
              <a:rPr sz="600" spc="-2" dirty="0">
                <a:solidFill>
                  <a:prstClr val="black"/>
                </a:solidFill>
                <a:latin typeface="Helvetica"/>
                <a:cs typeface="Helvetica"/>
              </a:rPr>
              <a:t> </a:t>
            </a:r>
            <a:r>
              <a:rPr sz="600" spc="-18" dirty="0">
                <a:solidFill>
                  <a:prstClr val="black"/>
                </a:solidFill>
                <a:latin typeface="Helvetica"/>
                <a:cs typeface="Helvetica"/>
              </a:rPr>
              <a:t>R</a:t>
            </a:r>
            <a:r>
              <a:rPr sz="600" spc="-23" dirty="0">
                <a:solidFill>
                  <a:prstClr val="black"/>
                </a:solidFill>
                <a:latin typeface="Helvetica"/>
                <a:cs typeface="Helvetica"/>
              </a:rPr>
              <a:t>e</a:t>
            </a:r>
            <a:r>
              <a:rPr sz="600" spc="-9" dirty="0">
                <a:solidFill>
                  <a:prstClr val="black"/>
                </a:solidFill>
                <a:latin typeface="Helvetica"/>
                <a:cs typeface="Helvetica"/>
              </a:rPr>
              <a:t>v</a:t>
            </a:r>
            <a:r>
              <a:rPr sz="600" spc="-5" dirty="0">
                <a:solidFill>
                  <a:prstClr val="black"/>
                </a:solidFill>
                <a:latin typeface="Helvetica"/>
                <a:cs typeface="Helvetica"/>
              </a:rPr>
              <a:t>i</a:t>
            </a:r>
            <a:r>
              <a:rPr sz="600" spc="-20" dirty="0">
                <a:solidFill>
                  <a:prstClr val="black"/>
                </a:solidFill>
                <a:latin typeface="Helvetica"/>
                <a:cs typeface="Helvetica"/>
              </a:rPr>
              <a:t>e</a:t>
            </a:r>
            <a:r>
              <a:rPr sz="600" spc="-7" dirty="0">
                <a:solidFill>
                  <a:prstClr val="black"/>
                </a:solidFill>
                <a:latin typeface="Helvetica"/>
                <a:cs typeface="Helvetica"/>
              </a:rPr>
              <a:t>w</a:t>
            </a:r>
            <a:r>
              <a:rPr lang="en-US" sz="600" spc="-7" dirty="0">
                <a:solidFill>
                  <a:prstClr val="black"/>
                </a:solidFill>
                <a:latin typeface="Helvetica"/>
                <a:cs typeface="Helvetica"/>
              </a:rPr>
              <a:t>/Tutor.com </a:t>
            </a:r>
            <a:endParaRPr sz="600" dirty="0">
              <a:solidFill>
                <a:prstClr val="black"/>
              </a:solidFill>
              <a:latin typeface="Helvetica"/>
              <a:cs typeface="Helvetica"/>
            </a:endParaRPr>
          </a:p>
          <a:p>
            <a:pPr marL="51406">
              <a:spcBef>
                <a:spcPts val="598"/>
              </a:spcBef>
            </a:pPr>
            <a:r>
              <a:rPr sz="600" spc="-9" dirty="0">
                <a:solidFill>
                  <a:prstClr val="black"/>
                </a:solidFill>
                <a:latin typeface="Helvetica"/>
                <a:cs typeface="Helvetica"/>
              </a:rPr>
              <a:t>*</a:t>
            </a:r>
            <a:r>
              <a:rPr sz="600" spc="-5" dirty="0">
                <a:solidFill>
                  <a:prstClr val="black"/>
                </a:solidFill>
                <a:latin typeface="Helvetica"/>
                <a:cs typeface="Helvetica"/>
              </a:rPr>
              <a:t>*</a:t>
            </a:r>
            <a:r>
              <a:rPr sz="600" spc="-2" dirty="0">
                <a:solidFill>
                  <a:prstClr val="black"/>
                </a:solidFill>
                <a:latin typeface="Helvetica"/>
                <a:cs typeface="Helvetica"/>
              </a:rPr>
              <a:t> </a:t>
            </a:r>
            <a:r>
              <a:rPr sz="600" spc="-9" dirty="0">
                <a:solidFill>
                  <a:prstClr val="black"/>
                </a:solidFill>
                <a:latin typeface="Helvetica"/>
                <a:cs typeface="Helvetica"/>
              </a:rPr>
              <a:t>Ba</a:t>
            </a:r>
            <a:r>
              <a:rPr sz="600" spc="-7" dirty="0">
                <a:solidFill>
                  <a:prstClr val="black"/>
                </a:solidFill>
                <a:latin typeface="Helvetica"/>
                <a:cs typeface="Helvetica"/>
              </a:rPr>
              <a:t>s</a:t>
            </a:r>
            <a:r>
              <a:rPr sz="600" spc="-9" dirty="0">
                <a:solidFill>
                  <a:prstClr val="black"/>
                </a:solidFill>
                <a:latin typeface="Helvetica"/>
                <a:cs typeface="Helvetica"/>
              </a:rPr>
              <a:t>e</a:t>
            </a:r>
            <a:r>
              <a:rPr sz="600" spc="-5" dirty="0">
                <a:solidFill>
                  <a:prstClr val="black"/>
                </a:solidFill>
                <a:latin typeface="Helvetica"/>
                <a:cs typeface="Helvetica"/>
              </a:rPr>
              <a:t>d</a:t>
            </a:r>
            <a:r>
              <a:rPr sz="600" spc="-2" dirty="0">
                <a:solidFill>
                  <a:prstClr val="black"/>
                </a:solidFill>
                <a:latin typeface="Helvetica"/>
                <a:cs typeface="Helvetica"/>
              </a:rPr>
              <a:t> </a:t>
            </a:r>
            <a:r>
              <a:rPr sz="600" spc="-11" dirty="0">
                <a:solidFill>
                  <a:prstClr val="black"/>
                </a:solidFill>
                <a:latin typeface="Helvetica"/>
                <a:cs typeface="Helvetica"/>
              </a:rPr>
              <a:t>o</a:t>
            </a:r>
            <a:r>
              <a:rPr sz="600" spc="-5" dirty="0">
                <a:solidFill>
                  <a:prstClr val="black"/>
                </a:solidFill>
                <a:latin typeface="Helvetica"/>
                <a:cs typeface="Helvetica"/>
              </a:rPr>
              <a:t>n</a:t>
            </a:r>
            <a:r>
              <a:rPr sz="600" spc="-2" dirty="0">
                <a:solidFill>
                  <a:prstClr val="black"/>
                </a:solidFill>
                <a:latin typeface="Helvetica"/>
                <a:cs typeface="Helvetica"/>
              </a:rPr>
              <a:t> </a:t>
            </a:r>
            <a:r>
              <a:rPr sz="600" spc="-25" dirty="0">
                <a:solidFill>
                  <a:prstClr val="black"/>
                </a:solidFill>
                <a:latin typeface="Helvetica"/>
                <a:cs typeface="Helvetica"/>
              </a:rPr>
              <a:t>a</a:t>
            </a:r>
            <a:r>
              <a:rPr sz="600" spc="-23" dirty="0">
                <a:solidFill>
                  <a:prstClr val="black"/>
                </a:solidFill>
                <a:latin typeface="Helvetica"/>
                <a:cs typeface="Helvetica"/>
              </a:rPr>
              <a:t>v</a:t>
            </a:r>
            <a:r>
              <a:rPr sz="600" spc="-14" dirty="0">
                <a:solidFill>
                  <a:prstClr val="black"/>
                </a:solidFill>
                <a:latin typeface="Helvetica"/>
                <a:cs typeface="Helvetica"/>
              </a:rPr>
              <a:t>era</a:t>
            </a:r>
            <a:r>
              <a:rPr sz="600" spc="-11" dirty="0">
                <a:solidFill>
                  <a:prstClr val="black"/>
                </a:solidFill>
                <a:latin typeface="Helvetica"/>
                <a:cs typeface="Helvetica"/>
              </a:rPr>
              <a:t>g</a:t>
            </a:r>
            <a:r>
              <a:rPr sz="600" spc="-5" dirty="0">
                <a:solidFill>
                  <a:prstClr val="black"/>
                </a:solidFill>
                <a:latin typeface="Helvetica"/>
                <a:cs typeface="Helvetica"/>
              </a:rPr>
              <a:t>e</a:t>
            </a:r>
            <a:r>
              <a:rPr sz="600" spc="-2" dirty="0">
                <a:solidFill>
                  <a:prstClr val="black"/>
                </a:solidFill>
                <a:latin typeface="Helvetica"/>
                <a:cs typeface="Helvetica"/>
              </a:rPr>
              <a:t> </a:t>
            </a:r>
            <a:r>
              <a:rPr sz="600" spc="-11" dirty="0">
                <a:solidFill>
                  <a:prstClr val="black"/>
                </a:solidFill>
                <a:latin typeface="Helvetica"/>
                <a:cs typeface="Helvetica"/>
              </a:rPr>
              <a:t>ann</a:t>
            </a:r>
            <a:r>
              <a:rPr sz="600" spc="-18" dirty="0">
                <a:solidFill>
                  <a:prstClr val="black"/>
                </a:solidFill>
                <a:latin typeface="Helvetica"/>
                <a:cs typeface="Helvetica"/>
              </a:rPr>
              <a:t>u</a:t>
            </a:r>
            <a:r>
              <a:rPr sz="600" spc="-11" dirty="0">
                <a:solidFill>
                  <a:prstClr val="black"/>
                </a:solidFill>
                <a:latin typeface="Helvetica"/>
                <a:cs typeface="Helvetica"/>
              </a:rPr>
              <a:t>a</a:t>
            </a:r>
            <a:r>
              <a:rPr sz="600" dirty="0">
                <a:solidFill>
                  <a:prstClr val="black"/>
                </a:solidFill>
                <a:latin typeface="Helvetica"/>
                <a:cs typeface="Helvetica"/>
              </a:rPr>
              <a:t>l</a:t>
            </a:r>
            <a:r>
              <a:rPr sz="600" spc="-2" dirty="0">
                <a:solidFill>
                  <a:prstClr val="black"/>
                </a:solidFill>
                <a:latin typeface="Helvetica"/>
                <a:cs typeface="Helvetica"/>
              </a:rPr>
              <a:t> </a:t>
            </a:r>
            <a:r>
              <a:rPr sz="600" spc="-5" dirty="0">
                <a:solidFill>
                  <a:prstClr val="black"/>
                </a:solidFill>
                <a:latin typeface="Helvetica"/>
                <a:cs typeface="Helvetica"/>
              </a:rPr>
              <a:t>sc</a:t>
            </a:r>
            <a:r>
              <a:rPr sz="600" spc="-9" dirty="0">
                <a:solidFill>
                  <a:prstClr val="black"/>
                </a:solidFill>
                <a:latin typeface="Helvetica"/>
                <a:cs typeface="Helvetica"/>
              </a:rPr>
              <a:t>h</a:t>
            </a:r>
            <a:r>
              <a:rPr sz="600" spc="-7" dirty="0">
                <a:solidFill>
                  <a:prstClr val="black"/>
                </a:solidFill>
                <a:latin typeface="Helvetica"/>
                <a:cs typeface="Helvetica"/>
              </a:rPr>
              <a:t>o</a:t>
            </a:r>
            <a:r>
              <a:rPr sz="600" spc="-11" dirty="0">
                <a:solidFill>
                  <a:prstClr val="black"/>
                </a:solidFill>
                <a:latin typeface="Helvetica"/>
                <a:cs typeface="Helvetica"/>
              </a:rPr>
              <a:t>o</a:t>
            </a:r>
            <a:r>
              <a:rPr sz="600" dirty="0">
                <a:solidFill>
                  <a:prstClr val="black"/>
                </a:solidFill>
                <a:latin typeface="Helvetica"/>
                <a:cs typeface="Helvetica"/>
              </a:rPr>
              <a:t>l</a:t>
            </a:r>
            <a:r>
              <a:rPr sz="600" spc="-2" dirty="0">
                <a:solidFill>
                  <a:prstClr val="black"/>
                </a:solidFill>
                <a:latin typeface="Helvetica"/>
                <a:cs typeface="Helvetica"/>
              </a:rPr>
              <a:t> </a:t>
            </a:r>
            <a:r>
              <a:rPr sz="600" spc="-11" dirty="0">
                <a:solidFill>
                  <a:prstClr val="black"/>
                </a:solidFill>
                <a:latin typeface="Helvetica"/>
                <a:cs typeface="Helvetica"/>
              </a:rPr>
              <a:t>n</a:t>
            </a:r>
            <a:r>
              <a:rPr sz="600" spc="-2" dirty="0">
                <a:solidFill>
                  <a:prstClr val="black"/>
                </a:solidFill>
                <a:latin typeface="Helvetica"/>
                <a:cs typeface="Helvetica"/>
              </a:rPr>
              <a:t>i</a:t>
            </a:r>
            <a:r>
              <a:rPr sz="600" spc="-14" dirty="0">
                <a:solidFill>
                  <a:prstClr val="black"/>
                </a:solidFill>
                <a:latin typeface="Helvetica"/>
                <a:cs typeface="Helvetica"/>
              </a:rPr>
              <a:t>g</a:t>
            </a:r>
            <a:r>
              <a:rPr sz="600" spc="-16" dirty="0">
                <a:solidFill>
                  <a:prstClr val="black"/>
                </a:solidFill>
                <a:latin typeface="Helvetica"/>
                <a:cs typeface="Helvetica"/>
              </a:rPr>
              <a:t>h</a:t>
            </a:r>
            <a:r>
              <a:rPr sz="600" spc="-2" dirty="0">
                <a:solidFill>
                  <a:prstClr val="black"/>
                </a:solidFill>
                <a:latin typeface="Helvetica"/>
                <a:cs typeface="Helvetica"/>
              </a:rPr>
              <a:t>t</a:t>
            </a:r>
            <a:r>
              <a:rPr sz="600" dirty="0">
                <a:solidFill>
                  <a:prstClr val="black"/>
                </a:solidFill>
                <a:latin typeface="Helvetica"/>
                <a:cs typeface="Helvetica"/>
              </a:rPr>
              <a:t> </a:t>
            </a:r>
            <a:r>
              <a:rPr sz="600" spc="-7" dirty="0">
                <a:solidFill>
                  <a:prstClr val="black"/>
                </a:solidFill>
                <a:latin typeface="Helvetica"/>
                <a:cs typeface="Helvetica"/>
              </a:rPr>
              <a:t>s</a:t>
            </a:r>
            <a:r>
              <a:rPr sz="600" spc="-14" dirty="0">
                <a:solidFill>
                  <a:prstClr val="black"/>
                </a:solidFill>
                <a:latin typeface="Helvetica"/>
                <a:cs typeface="Helvetica"/>
              </a:rPr>
              <a:t>e</a:t>
            </a:r>
            <a:r>
              <a:rPr sz="600" spc="-5" dirty="0">
                <a:solidFill>
                  <a:prstClr val="black"/>
                </a:solidFill>
                <a:latin typeface="Helvetica"/>
                <a:cs typeface="Helvetica"/>
              </a:rPr>
              <a:t>s</a:t>
            </a:r>
            <a:r>
              <a:rPr sz="600" spc="-7" dirty="0">
                <a:solidFill>
                  <a:prstClr val="black"/>
                </a:solidFill>
                <a:latin typeface="Helvetica"/>
                <a:cs typeface="Helvetica"/>
              </a:rPr>
              <a:t>s</a:t>
            </a:r>
            <a:r>
              <a:rPr sz="600" spc="-2" dirty="0">
                <a:solidFill>
                  <a:prstClr val="black"/>
                </a:solidFill>
                <a:latin typeface="Helvetica"/>
                <a:cs typeface="Helvetica"/>
              </a:rPr>
              <a:t>i</a:t>
            </a:r>
            <a:r>
              <a:rPr sz="600" spc="-11" dirty="0">
                <a:solidFill>
                  <a:prstClr val="black"/>
                </a:solidFill>
                <a:latin typeface="Helvetica"/>
                <a:cs typeface="Helvetica"/>
              </a:rPr>
              <a:t>on</a:t>
            </a:r>
            <a:r>
              <a:rPr sz="600" spc="-5" dirty="0">
                <a:solidFill>
                  <a:prstClr val="black"/>
                </a:solidFill>
                <a:latin typeface="Helvetica"/>
                <a:cs typeface="Helvetica"/>
              </a:rPr>
              <a:t>s</a:t>
            </a:r>
            <a:r>
              <a:rPr sz="600" spc="-2" dirty="0">
                <a:solidFill>
                  <a:prstClr val="black"/>
                </a:solidFill>
                <a:latin typeface="Helvetica"/>
                <a:cs typeface="Helvetica"/>
              </a:rPr>
              <a:t> </a:t>
            </a:r>
            <a:r>
              <a:rPr sz="600" spc="-11" dirty="0">
                <a:solidFill>
                  <a:prstClr val="black"/>
                </a:solidFill>
                <a:latin typeface="Helvetica"/>
                <a:cs typeface="Helvetica"/>
              </a:rPr>
              <a:t>o</a:t>
            </a:r>
            <a:r>
              <a:rPr sz="600" spc="-5" dirty="0">
                <a:solidFill>
                  <a:prstClr val="black"/>
                </a:solidFill>
                <a:latin typeface="Helvetica"/>
                <a:cs typeface="Helvetica"/>
              </a:rPr>
              <a:t>n</a:t>
            </a:r>
            <a:r>
              <a:rPr sz="600" spc="-2" dirty="0">
                <a:solidFill>
                  <a:prstClr val="black"/>
                </a:solidFill>
                <a:latin typeface="Helvetica"/>
                <a:cs typeface="Helvetica"/>
              </a:rPr>
              <a:t> </a:t>
            </a:r>
            <a:r>
              <a:rPr sz="600" spc="-25" dirty="0">
                <a:solidFill>
                  <a:prstClr val="black"/>
                </a:solidFill>
                <a:latin typeface="Helvetica"/>
                <a:cs typeface="Helvetica"/>
              </a:rPr>
              <a:t>P</a:t>
            </a:r>
            <a:r>
              <a:rPr sz="600" spc="-9" dirty="0">
                <a:solidFill>
                  <a:prstClr val="black"/>
                </a:solidFill>
                <a:latin typeface="Helvetica"/>
                <a:cs typeface="Helvetica"/>
              </a:rPr>
              <a:t>r</a:t>
            </a:r>
            <a:r>
              <a:rPr sz="600" spc="-7" dirty="0">
                <a:solidFill>
                  <a:prstClr val="black"/>
                </a:solidFill>
                <a:latin typeface="Helvetica"/>
                <a:cs typeface="Helvetica"/>
              </a:rPr>
              <a:t>i</a:t>
            </a:r>
            <a:r>
              <a:rPr sz="600" spc="-9" dirty="0">
                <a:solidFill>
                  <a:prstClr val="black"/>
                </a:solidFill>
                <a:latin typeface="Helvetica"/>
                <a:cs typeface="Helvetica"/>
              </a:rPr>
              <a:t>n</a:t>
            </a:r>
            <a:r>
              <a:rPr sz="600" spc="-2" dirty="0">
                <a:solidFill>
                  <a:prstClr val="black"/>
                </a:solidFill>
                <a:latin typeface="Helvetica"/>
                <a:cs typeface="Helvetica"/>
              </a:rPr>
              <a:t>c</a:t>
            </a:r>
            <a:r>
              <a:rPr sz="600" spc="-18" dirty="0">
                <a:solidFill>
                  <a:prstClr val="black"/>
                </a:solidFill>
                <a:latin typeface="Helvetica"/>
                <a:cs typeface="Helvetica"/>
              </a:rPr>
              <a:t>e</a:t>
            </a:r>
            <a:r>
              <a:rPr sz="600" spc="-14" dirty="0">
                <a:solidFill>
                  <a:prstClr val="black"/>
                </a:solidFill>
                <a:latin typeface="Helvetica"/>
                <a:cs typeface="Helvetica"/>
              </a:rPr>
              <a:t>t</a:t>
            </a:r>
            <a:r>
              <a:rPr sz="600" spc="-11" dirty="0">
                <a:solidFill>
                  <a:prstClr val="black"/>
                </a:solidFill>
                <a:latin typeface="Helvetica"/>
                <a:cs typeface="Helvetica"/>
              </a:rPr>
              <a:t>o</a:t>
            </a:r>
            <a:r>
              <a:rPr sz="600" spc="-5" dirty="0">
                <a:solidFill>
                  <a:prstClr val="black"/>
                </a:solidFill>
                <a:latin typeface="Helvetica"/>
                <a:cs typeface="Helvetica"/>
              </a:rPr>
              <a:t>n</a:t>
            </a:r>
            <a:r>
              <a:rPr sz="600" spc="-2" dirty="0">
                <a:solidFill>
                  <a:prstClr val="black"/>
                </a:solidFill>
                <a:latin typeface="Helvetica"/>
                <a:cs typeface="Helvetica"/>
              </a:rPr>
              <a:t> </a:t>
            </a:r>
            <a:r>
              <a:rPr sz="600" spc="-18" dirty="0">
                <a:solidFill>
                  <a:prstClr val="black"/>
                </a:solidFill>
                <a:latin typeface="Helvetica"/>
                <a:cs typeface="Helvetica"/>
              </a:rPr>
              <a:t>R</a:t>
            </a:r>
            <a:r>
              <a:rPr sz="600" spc="-23" dirty="0">
                <a:solidFill>
                  <a:prstClr val="black"/>
                </a:solidFill>
                <a:latin typeface="Helvetica"/>
                <a:cs typeface="Helvetica"/>
              </a:rPr>
              <a:t>e</a:t>
            </a:r>
            <a:r>
              <a:rPr sz="600" spc="-9" dirty="0">
                <a:solidFill>
                  <a:prstClr val="black"/>
                </a:solidFill>
                <a:latin typeface="Helvetica"/>
                <a:cs typeface="Helvetica"/>
              </a:rPr>
              <a:t>v</a:t>
            </a:r>
            <a:r>
              <a:rPr sz="600" spc="-5" dirty="0">
                <a:solidFill>
                  <a:prstClr val="black"/>
                </a:solidFill>
                <a:latin typeface="Helvetica"/>
                <a:cs typeface="Helvetica"/>
              </a:rPr>
              <a:t>i</a:t>
            </a:r>
            <a:r>
              <a:rPr sz="600" spc="-20" dirty="0">
                <a:solidFill>
                  <a:prstClr val="black"/>
                </a:solidFill>
                <a:latin typeface="Helvetica"/>
                <a:cs typeface="Helvetica"/>
              </a:rPr>
              <a:t>e</a:t>
            </a:r>
            <a:r>
              <a:rPr sz="600" spc="-27" dirty="0">
                <a:solidFill>
                  <a:prstClr val="black"/>
                </a:solidFill>
                <a:latin typeface="Helvetica"/>
                <a:cs typeface="Helvetica"/>
              </a:rPr>
              <a:t>w</a:t>
            </a:r>
            <a:r>
              <a:rPr sz="600" spc="25" dirty="0">
                <a:solidFill>
                  <a:prstClr val="black"/>
                </a:solidFill>
                <a:latin typeface="Helvetica"/>
                <a:cs typeface="Helvetica"/>
              </a:rPr>
              <a:t>/</a:t>
            </a:r>
            <a:r>
              <a:rPr sz="600" spc="-77" dirty="0">
                <a:solidFill>
                  <a:prstClr val="black"/>
                </a:solidFill>
                <a:latin typeface="Helvetica"/>
                <a:cs typeface="Helvetica"/>
              </a:rPr>
              <a:t>T</a:t>
            </a:r>
            <a:r>
              <a:rPr sz="600" spc="-14" dirty="0">
                <a:solidFill>
                  <a:prstClr val="black"/>
                </a:solidFill>
                <a:latin typeface="Helvetica"/>
                <a:cs typeface="Helvetica"/>
              </a:rPr>
              <a:t>ut</a:t>
            </a:r>
            <a:r>
              <a:rPr sz="600" spc="-11" dirty="0">
                <a:solidFill>
                  <a:prstClr val="black"/>
                </a:solidFill>
                <a:latin typeface="Helvetica"/>
                <a:cs typeface="Helvetica"/>
              </a:rPr>
              <a:t>o</a:t>
            </a:r>
            <a:r>
              <a:rPr sz="600" spc="-61" dirty="0">
                <a:solidFill>
                  <a:prstClr val="black"/>
                </a:solidFill>
                <a:latin typeface="Helvetica"/>
                <a:cs typeface="Helvetica"/>
              </a:rPr>
              <a:t>r</a:t>
            </a:r>
            <a:r>
              <a:rPr sz="600" spc="-20" dirty="0">
                <a:solidFill>
                  <a:prstClr val="black"/>
                </a:solidFill>
                <a:latin typeface="Helvetica"/>
                <a:cs typeface="Helvetica"/>
              </a:rPr>
              <a:t>.</a:t>
            </a:r>
            <a:r>
              <a:rPr sz="600" dirty="0">
                <a:solidFill>
                  <a:prstClr val="black"/>
                </a:solidFill>
                <a:latin typeface="Helvetica"/>
                <a:cs typeface="Helvetica"/>
              </a:rPr>
              <a:t>c</a:t>
            </a:r>
            <a:r>
              <a:rPr sz="600" spc="-11" dirty="0">
                <a:solidFill>
                  <a:prstClr val="black"/>
                </a:solidFill>
                <a:latin typeface="Helvetica"/>
                <a:cs typeface="Helvetica"/>
              </a:rPr>
              <a:t>o</a:t>
            </a:r>
            <a:r>
              <a:rPr sz="600" spc="-7" dirty="0">
                <a:solidFill>
                  <a:prstClr val="black"/>
                </a:solidFill>
                <a:latin typeface="Helvetica"/>
                <a:cs typeface="Helvetica"/>
              </a:rPr>
              <a:t>m</a:t>
            </a:r>
            <a:endParaRPr sz="600" dirty="0">
              <a:solidFill>
                <a:prstClr val="black"/>
              </a:solidFill>
              <a:latin typeface="Helvetica"/>
              <a:cs typeface="Helvetica"/>
            </a:endParaRPr>
          </a:p>
          <a:p>
            <a:pPr marL="5776">
              <a:spcBef>
                <a:spcPts val="598"/>
              </a:spcBef>
            </a:pPr>
            <a:r>
              <a:rPr sz="600" spc="-9" dirty="0">
                <a:solidFill>
                  <a:prstClr val="black"/>
                </a:solidFill>
                <a:latin typeface="Helvetica"/>
                <a:cs typeface="Helvetica"/>
              </a:rPr>
              <a:t>**</a:t>
            </a:r>
            <a:r>
              <a:rPr sz="600" spc="-5" dirty="0">
                <a:solidFill>
                  <a:prstClr val="black"/>
                </a:solidFill>
                <a:latin typeface="Helvetica"/>
                <a:cs typeface="Helvetica"/>
              </a:rPr>
              <a:t>*</a:t>
            </a:r>
            <a:r>
              <a:rPr sz="600" spc="-2" dirty="0">
                <a:solidFill>
                  <a:prstClr val="black"/>
                </a:solidFill>
                <a:latin typeface="Helvetica"/>
                <a:cs typeface="Helvetica"/>
              </a:rPr>
              <a:t> </a:t>
            </a:r>
            <a:r>
              <a:rPr sz="600" spc="-11" dirty="0">
                <a:solidFill>
                  <a:prstClr val="black"/>
                </a:solidFill>
                <a:latin typeface="Helvetica"/>
                <a:cs typeface="Helvetica"/>
              </a:rPr>
              <a:t>V</a:t>
            </a:r>
            <a:r>
              <a:rPr sz="600" spc="-9" dirty="0">
                <a:solidFill>
                  <a:prstClr val="black"/>
                </a:solidFill>
                <a:latin typeface="Helvetica"/>
                <a:cs typeface="Helvetica"/>
              </a:rPr>
              <a:t>i</a:t>
            </a:r>
            <a:r>
              <a:rPr sz="600" spc="-7" dirty="0">
                <a:solidFill>
                  <a:prstClr val="black"/>
                </a:solidFill>
                <a:latin typeface="Helvetica"/>
                <a:cs typeface="Helvetica"/>
              </a:rPr>
              <a:t>s</a:t>
            </a:r>
            <a:r>
              <a:rPr sz="600" spc="-9" dirty="0">
                <a:solidFill>
                  <a:prstClr val="black"/>
                </a:solidFill>
                <a:latin typeface="Helvetica"/>
                <a:cs typeface="Helvetica"/>
              </a:rPr>
              <a:t>i</a:t>
            </a:r>
            <a:r>
              <a:rPr sz="600" spc="-2" dirty="0">
                <a:solidFill>
                  <a:prstClr val="black"/>
                </a:solidFill>
                <a:latin typeface="Helvetica"/>
                <a:cs typeface="Helvetica"/>
              </a:rPr>
              <a:t>t </a:t>
            </a:r>
            <a:r>
              <a:rPr sz="600" spc="-25" dirty="0">
                <a:solidFill>
                  <a:prstClr val="black"/>
                </a:solidFill>
                <a:latin typeface="Helvetica"/>
                <a:cs typeface="Helvetica"/>
              </a:rPr>
              <a:t>P</a:t>
            </a:r>
            <a:r>
              <a:rPr sz="600" spc="-9" dirty="0">
                <a:solidFill>
                  <a:prstClr val="black"/>
                </a:solidFill>
                <a:latin typeface="Helvetica"/>
                <a:cs typeface="Helvetica"/>
              </a:rPr>
              <a:t>r</a:t>
            </a:r>
            <a:r>
              <a:rPr sz="600" spc="-7" dirty="0">
                <a:solidFill>
                  <a:prstClr val="black"/>
                </a:solidFill>
                <a:latin typeface="Helvetica"/>
                <a:cs typeface="Helvetica"/>
              </a:rPr>
              <a:t>i</a:t>
            </a:r>
            <a:r>
              <a:rPr sz="600" spc="-9" dirty="0">
                <a:solidFill>
                  <a:prstClr val="black"/>
                </a:solidFill>
                <a:latin typeface="Helvetica"/>
                <a:cs typeface="Helvetica"/>
              </a:rPr>
              <a:t>n</a:t>
            </a:r>
            <a:r>
              <a:rPr sz="600" spc="-2" dirty="0">
                <a:solidFill>
                  <a:prstClr val="black"/>
                </a:solidFill>
                <a:latin typeface="Helvetica"/>
                <a:cs typeface="Helvetica"/>
              </a:rPr>
              <a:t>c</a:t>
            </a:r>
            <a:r>
              <a:rPr sz="600" spc="-18" dirty="0">
                <a:solidFill>
                  <a:prstClr val="black"/>
                </a:solidFill>
                <a:latin typeface="Helvetica"/>
                <a:cs typeface="Helvetica"/>
              </a:rPr>
              <a:t>e</a:t>
            </a:r>
            <a:r>
              <a:rPr sz="600" spc="-14" dirty="0">
                <a:solidFill>
                  <a:prstClr val="black"/>
                </a:solidFill>
                <a:latin typeface="Helvetica"/>
                <a:cs typeface="Helvetica"/>
              </a:rPr>
              <a:t>t</a:t>
            </a:r>
            <a:r>
              <a:rPr sz="600" spc="-11" dirty="0">
                <a:solidFill>
                  <a:prstClr val="black"/>
                </a:solidFill>
                <a:latin typeface="Helvetica"/>
                <a:cs typeface="Helvetica"/>
              </a:rPr>
              <a:t>o</a:t>
            </a:r>
            <a:r>
              <a:rPr sz="600" spc="-18" dirty="0">
                <a:solidFill>
                  <a:prstClr val="black"/>
                </a:solidFill>
                <a:latin typeface="Helvetica"/>
                <a:cs typeface="Helvetica"/>
              </a:rPr>
              <a:t>nR</a:t>
            </a:r>
            <a:r>
              <a:rPr sz="600" spc="-23" dirty="0">
                <a:solidFill>
                  <a:prstClr val="black"/>
                </a:solidFill>
                <a:latin typeface="Helvetica"/>
                <a:cs typeface="Helvetica"/>
              </a:rPr>
              <a:t>e</a:t>
            </a:r>
            <a:r>
              <a:rPr sz="600" spc="-9" dirty="0">
                <a:solidFill>
                  <a:prstClr val="black"/>
                </a:solidFill>
                <a:latin typeface="Helvetica"/>
                <a:cs typeface="Helvetica"/>
              </a:rPr>
              <a:t>v</a:t>
            </a:r>
            <a:r>
              <a:rPr sz="600" spc="-5" dirty="0">
                <a:solidFill>
                  <a:prstClr val="black"/>
                </a:solidFill>
                <a:latin typeface="Helvetica"/>
                <a:cs typeface="Helvetica"/>
              </a:rPr>
              <a:t>i</a:t>
            </a:r>
            <a:r>
              <a:rPr sz="600" spc="-20" dirty="0">
                <a:solidFill>
                  <a:prstClr val="black"/>
                </a:solidFill>
                <a:latin typeface="Helvetica"/>
                <a:cs typeface="Helvetica"/>
              </a:rPr>
              <a:t>e</a:t>
            </a:r>
            <a:r>
              <a:rPr sz="600" spc="-50" dirty="0">
                <a:solidFill>
                  <a:prstClr val="black"/>
                </a:solidFill>
                <a:latin typeface="Helvetica"/>
                <a:cs typeface="Helvetica"/>
              </a:rPr>
              <a:t>w</a:t>
            </a:r>
            <a:r>
              <a:rPr sz="600" spc="-20" dirty="0">
                <a:solidFill>
                  <a:prstClr val="black"/>
                </a:solidFill>
                <a:latin typeface="Helvetica"/>
                <a:cs typeface="Helvetica"/>
              </a:rPr>
              <a:t>.</a:t>
            </a:r>
            <a:r>
              <a:rPr sz="600" dirty="0">
                <a:solidFill>
                  <a:prstClr val="black"/>
                </a:solidFill>
                <a:latin typeface="Helvetica"/>
                <a:cs typeface="Helvetica"/>
              </a:rPr>
              <a:t>c</a:t>
            </a:r>
            <a:r>
              <a:rPr sz="600" spc="-11" dirty="0">
                <a:solidFill>
                  <a:prstClr val="black"/>
                </a:solidFill>
                <a:latin typeface="Helvetica"/>
                <a:cs typeface="Helvetica"/>
              </a:rPr>
              <a:t>o</a:t>
            </a:r>
            <a:r>
              <a:rPr sz="600" spc="-7" dirty="0">
                <a:solidFill>
                  <a:prstClr val="black"/>
                </a:solidFill>
                <a:latin typeface="Helvetica"/>
                <a:cs typeface="Helvetica"/>
              </a:rPr>
              <a:t>m</a:t>
            </a:r>
            <a:r>
              <a:rPr sz="600" spc="-16" dirty="0">
                <a:solidFill>
                  <a:prstClr val="black"/>
                </a:solidFill>
                <a:latin typeface="Helvetica"/>
                <a:cs typeface="Helvetica"/>
              </a:rPr>
              <a:t>/G</a:t>
            </a:r>
            <a:r>
              <a:rPr sz="600" spc="-18" dirty="0">
                <a:solidFill>
                  <a:prstClr val="black"/>
                </a:solidFill>
                <a:latin typeface="Helvetica"/>
                <a:cs typeface="Helvetica"/>
              </a:rPr>
              <a:t>u</a:t>
            </a:r>
            <a:r>
              <a:rPr sz="600" spc="-11" dirty="0">
                <a:solidFill>
                  <a:prstClr val="black"/>
                </a:solidFill>
                <a:latin typeface="Helvetica"/>
                <a:cs typeface="Helvetica"/>
              </a:rPr>
              <a:t>a</a:t>
            </a:r>
            <a:r>
              <a:rPr sz="600" spc="-14" dirty="0">
                <a:solidFill>
                  <a:prstClr val="black"/>
                </a:solidFill>
                <a:latin typeface="Helvetica"/>
                <a:cs typeface="Helvetica"/>
              </a:rPr>
              <a:t>r</a:t>
            </a:r>
            <a:r>
              <a:rPr sz="600" spc="-11" dirty="0">
                <a:solidFill>
                  <a:prstClr val="black"/>
                </a:solidFill>
                <a:latin typeface="Helvetica"/>
                <a:cs typeface="Helvetica"/>
              </a:rPr>
              <a:t>a</a:t>
            </a:r>
            <a:r>
              <a:rPr sz="600" spc="-16" dirty="0">
                <a:solidFill>
                  <a:prstClr val="black"/>
                </a:solidFill>
                <a:latin typeface="Helvetica"/>
                <a:cs typeface="Helvetica"/>
              </a:rPr>
              <a:t>nt</a:t>
            </a:r>
            <a:r>
              <a:rPr sz="600" spc="-11" dirty="0">
                <a:solidFill>
                  <a:prstClr val="black"/>
                </a:solidFill>
                <a:latin typeface="Helvetica"/>
                <a:cs typeface="Helvetica"/>
              </a:rPr>
              <a:t>e</a:t>
            </a:r>
            <a:r>
              <a:rPr sz="600" spc="-5" dirty="0">
                <a:solidFill>
                  <a:prstClr val="black"/>
                </a:solidFill>
                <a:latin typeface="Helvetica"/>
                <a:cs typeface="Helvetica"/>
              </a:rPr>
              <a:t>e</a:t>
            </a:r>
            <a:r>
              <a:rPr sz="600" spc="-2" dirty="0">
                <a:solidFill>
                  <a:prstClr val="black"/>
                </a:solidFill>
                <a:latin typeface="Helvetica"/>
                <a:cs typeface="Helvetica"/>
              </a:rPr>
              <a:t> </a:t>
            </a:r>
            <a:r>
              <a:rPr sz="600" spc="-14" dirty="0">
                <a:solidFill>
                  <a:prstClr val="black"/>
                </a:solidFill>
                <a:latin typeface="Helvetica"/>
                <a:cs typeface="Helvetica"/>
              </a:rPr>
              <a:t>f</a:t>
            </a:r>
            <a:r>
              <a:rPr sz="600" spc="-11" dirty="0">
                <a:solidFill>
                  <a:prstClr val="black"/>
                </a:solidFill>
                <a:latin typeface="Helvetica"/>
                <a:cs typeface="Helvetica"/>
              </a:rPr>
              <a:t>o</a:t>
            </a:r>
            <a:r>
              <a:rPr sz="600" spc="-5" dirty="0">
                <a:solidFill>
                  <a:prstClr val="black"/>
                </a:solidFill>
                <a:latin typeface="Helvetica"/>
                <a:cs typeface="Helvetica"/>
              </a:rPr>
              <a:t>r</a:t>
            </a:r>
            <a:r>
              <a:rPr sz="600" spc="-2" dirty="0">
                <a:solidFill>
                  <a:prstClr val="black"/>
                </a:solidFill>
                <a:latin typeface="Helvetica"/>
                <a:cs typeface="Helvetica"/>
              </a:rPr>
              <a:t> </a:t>
            </a:r>
            <a:r>
              <a:rPr sz="600" spc="-9" dirty="0">
                <a:solidFill>
                  <a:prstClr val="black"/>
                </a:solidFill>
                <a:latin typeface="Helvetica"/>
                <a:cs typeface="Helvetica"/>
              </a:rPr>
              <a:t>d</a:t>
            </a:r>
            <a:r>
              <a:rPr sz="600" spc="-18" dirty="0">
                <a:solidFill>
                  <a:prstClr val="black"/>
                </a:solidFill>
                <a:latin typeface="Helvetica"/>
                <a:cs typeface="Helvetica"/>
              </a:rPr>
              <a:t>e</a:t>
            </a:r>
            <a:r>
              <a:rPr sz="600" spc="-7" dirty="0">
                <a:solidFill>
                  <a:prstClr val="black"/>
                </a:solidFill>
                <a:latin typeface="Helvetica"/>
                <a:cs typeface="Helvetica"/>
              </a:rPr>
              <a:t>t</a:t>
            </a:r>
            <a:r>
              <a:rPr sz="600" spc="-11" dirty="0">
                <a:solidFill>
                  <a:prstClr val="black"/>
                </a:solidFill>
                <a:latin typeface="Helvetica"/>
                <a:cs typeface="Helvetica"/>
              </a:rPr>
              <a:t>ai</a:t>
            </a:r>
            <a:r>
              <a:rPr sz="600" spc="-5" dirty="0">
                <a:solidFill>
                  <a:prstClr val="black"/>
                </a:solidFill>
                <a:latin typeface="Helvetica"/>
                <a:cs typeface="Helvetica"/>
              </a:rPr>
              <a:t>ls</a:t>
            </a:r>
            <a:endParaRPr sz="600" dirty="0">
              <a:solidFill>
                <a:prstClr val="black"/>
              </a:solidFill>
              <a:latin typeface="Helvetica"/>
              <a:cs typeface="Helvetica"/>
            </a:endParaRPr>
          </a:p>
        </p:txBody>
      </p:sp>
    </p:spTree>
    <p:extLst>
      <p:ext uri="{BB962C8B-B14F-4D97-AF65-F5344CB8AC3E}">
        <p14:creationId xmlns:p14="http://schemas.microsoft.com/office/powerpoint/2010/main" val="1136894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3"/>
          <p:cNvSpPr txBox="1">
            <a:spLocks noGrp="1"/>
          </p:cNvSpPr>
          <p:nvPr>
            <p:ph type="title" idx="4294967295"/>
          </p:nvPr>
        </p:nvSpPr>
        <p:spPr>
          <a:xfrm>
            <a:off x="4953214" y="1410146"/>
            <a:ext cx="7655128" cy="1923604"/>
          </a:xfrm>
          <a:prstGeom prst="rect">
            <a:avLst/>
          </a:prstGeom>
        </p:spPr>
        <p:txBody>
          <a:bodyPr vert="horz" wrap="square" lIns="0" tIns="0" rIns="0" bIns="0" rtlCol="0">
            <a:spAutoFit/>
          </a:bodyPr>
          <a:lstStyle/>
          <a:p>
            <a:pPr marL="43320" marR="2310" indent="-37833">
              <a:lnSpc>
                <a:spcPts val="3002"/>
              </a:lnSpc>
            </a:pPr>
            <a:r>
              <a:rPr lang="en-US" sz="2615" b="1" spc="-48" dirty="0">
                <a:solidFill>
                  <a:srgbClr val="000101"/>
                </a:solidFill>
                <a:latin typeface="Helvetica"/>
                <a:cs typeface="Helvetica"/>
              </a:rPr>
              <a:t>T</a:t>
            </a:r>
            <a:r>
              <a:rPr lang="en-US" sz="2615" b="1" spc="-45" dirty="0">
                <a:solidFill>
                  <a:srgbClr val="000101"/>
                </a:solidFill>
                <a:latin typeface="Helvetica"/>
                <a:cs typeface="Helvetica"/>
              </a:rPr>
              <a:t>H</a:t>
            </a:r>
            <a:r>
              <a:rPr lang="en-US" sz="2615" b="1" dirty="0">
                <a:solidFill>
                  <a:srgbClr val="000101"/>
                </a:solidFill>
                <a:latin typeface="Helvetica"/>
                <a:cs typeface="Helvetica"/>
              </a:rPr>
              <a:t>E</a:t>
            </a:r>
            <a:r>
              <a:rPr lang="en-US" sz="2615" b="1" spc="2" dirty="0">
                <a:solidFill>
                  <a:srgbClr val="000101"/>
                </a:solidFill>
                <a:latin typeface="Helvetica"/>
                <a:cs typeface="Helvetica"/>
              </a:rPr>
              <a:t> </a:t>
            </a:r>
            <a:r>
              <a:rPr lang="en-US" sz="2615" b="1" spc="-100" dirty="0">
                <a:solidFill>
                  <a:srgbClr val="000101"/>
                </a:solidFill>
                <a:latin typeface="Helvetica"/>
                <a:cs typeface="Helvetica"/>
              </a:rPr>
              <a:t>P</a:t>
            </a:r>
            <a:r>
              <a:rPr lang="en-US" sz="2615" b="1" spc="-45" dirty="0">
                <a:solidFill>
                  <a:srgbClr val="000101"/>
                </a:solidFill>
                <a:latin typeface="Helvetica"/>
                <a:cs typeface="Helvetica"/>
              </a:rPr>
              <a:t>R</a:t>
            </a:r>
            <a:r>
              <a:rPr lang="en-US" sz="2615" b="1" spc="-32" dirty="0">
                <a:solidFill>
                  <a:srgbClr val="000101"/>
                </a:solidFill>
                <a:latin typeface="Helvetica"/>
                <a:cs typeface="Helvetica"/>
              </a:rPr>
              <a:t>I</a:t>
            </a:r>
            <a:r>
              <a:rPr lang="en-US" sz="2615" b="1" spc="-30" dirty="0">
                <a:solidFill>
                  <a:srgbClr val="000101"/>
                </a:solidFill>
                <a:latin typeface="Helvetica"/>
                <a:cs typeface="Helvetica"/>
              </a:rPr>
              <a:t>N</a:t>
            </a:r>
            <a:r>
              <a:rPr lang="en-US" sz="2615" b="1" spc="-68" dirty="0">
                <a:solidFill>
                  <a:srgbClr val="000101"/>
                </a:solidFill>
                <a:latin typeface="Helvetica"/>
                <a:cs typeface="Helvetica"/>
              </a:rPr>
              <a:t>C</a:t>
            </a:r>
            <a:r>
              <a:rPr lang="en-US" sz="2615" b="1" spc="-30" dirty="0">
                <a:solidFill>
                  <a:srgbClr val="000101"/>
                </a:solidFill>
                <a:latin typeface="Helvetica"/>
                <a:cs typeface="Helvetica"/>
              </a:rPr>
              <a:t>E</a:t>
            </a:r>
            <a:r>
              <a:rPr lang="en-US" sz="2615" b="1" spc="-77" dirty="0">
                <a:solidFill>
                  <a:srgbClr val="000101"/>
                </a:solidFill>
                <a:latin typeface="Helvetica"/>
                <a:cs typeface="Helvetica"/>
              </a:rPr>
              <a:t>T</a:t>
            </a:r>
            <a:r>
              <a:rPr lang="en-US" sz="2615" b="1" spc="-34" dirty="0">
                <a:solidFill>
                  <a:srgbClr val="000101"/>
                </a:solidFill>
                <a:latin typeface="Helvetica"/>
                <a:cs typeface="Helvetica"/>
              </a:rPr>
              <a:t>O</a:t>
            </a:r>
            <a:r>
              <a:rPr lang="en-US" sz="2615" b="1" dirty="0">
                <a:solidFill>
                  <a:srgbClr val="000101"/>
                </a:solidFill>
                <a:latin typeface="Helvetica"/>
                <a:cs typeface="Helvetica"/>
              </a:rPr>
              <a:t>N</a:t>
            </a:r>
            <a:br>
              <a:rPr lang="en-US" sz="2615" b="1" dirty="0">
                <a:solidFill>
                  <a:srgbClr val="000101"/>
                </a:solidFill>
                <a:latin typeface="Helvetica"/>
                <a:cs typeface="Helvetica"/>
              </a:rPr>
            </a:br>
            <a:r>
              <a:rPr lang="en-US" sz="2615" b="1" spc="-75" dirty="0">
                <a:solidFill>
                  <a:srgbClr val="000101"/>
                </a:solidFill>
                <a:latin typeface="Helvetica"/>
                <a:cs typeface="Helvetica"/>
              </a:rPr>
              <a:t>R</a:t>
            </a:r>
            <a:r>
              <a:rPr lang="en-US" sz="2615" b="1" spc="-39" dirty="0">
                <a:solidFill>
                  <a:srgbClr val="000101"/>
                </a:solidFill>
                <a:latin typeface="Helvetica"/>
                <a:cs typeface="Helvetica"/>
              </a:rPr>
              <a:t>E</a:t>
            </a:r>
            <a:r>
              <a:rPr lang="en-US" sz="2615" b="1" spc="-34" dirty="0">
                <a:solidFill>
                  <a:srgbClr val="000101"/>
                </a:solidFill>
                <a:latin typeface="Helvetica"/>
                <a:cs typeface="Helvetica"/>
              </a:rPr>
              <a:t>V</a:t>
            </a:r>
            <a:r>
              <a:rPr lang="en-US" sz="2615" b="1" spc="-41" dirty="0">
                <a:solidFill>
                  <a:srgbClr val="000101"/>
                </a:solidFill>
                <a:latin typeface="Helvetica"/>
                <a:cs typeface="Helvetica"/>
              </a:rPr>
              <a:t>I</a:t>
            </a:r>
            <a:r>
              <a:rPr lang="en-US" sz="2615" b="1" spc="-27" dirty="0">
                <a:solidFill>
                  <a:srgbClr val="000101"/>
                </a:solidFill>
                <a:latin typeface="Helvetica"/>
                <a:cs typeface="Helvetica"/>
              </a:rPr>
              <a:t>E</a:t>
            </a:r>
            <a:r>
              <a:rPr lang="en-US" sz="2615" b="1" dirty="0">
                <a:solidFill>
                  <a:srgbClr val="000101"/>
                </a:solidFill>
                <a:latin typeface="Helvetica"/>
                <a:cs typeface="Helvetica"/>
              </a:rPr>
              <a:t>W</a:t>
            </a:r>
            <a:r>
              <a:rPr lang="en-US" sz="2615" b="1" spc="2" dirty="0">
                <a:solidFill>
                  <a:srgbClr val="000101"/>
                </a:solidFill>
                <a:latin typeface="Helvetica"/>
                <a:cs typeface="Helvetica"/>
              </a:rPr>
              <a:t> </a:t>
            </a:r>
            <a:r>
              <a:rPr lang="en-US" sz="2615" b="1" spc="-27" dirty="0">
                <a:solidFill>
                  <a:srgbClr val="000101"/>
                </a:solidFill>
                <a:latin typeface="Helvetica"/>
                <a:cs typeface="Helvetica"/>
              </a:rPr>
              <a:t>I</a:t>
            </a:r>
            <a:r>
              <a:rPr lang="en-US" sz="2615" b="1" dirty="0">
                <a:solidFill>
                  <a:srgbClr val="000101"/>
                </a:solidFill>
                <a:latin typeface="Helvetica"/>
                <a:cs typeface="Helvetica"/>
              </a:rPr>
              <a:t>S</a:t>
            </a:r>
            <a:r>
              <a:rPr lang="en-US" sz="2615" b="1" spc="2" dirty="0">
                <a:solidFill>
                  <a:srgbClr val="000101"/>
                </a:solidFill>
                <a:latin typeface="Helvetica"/>
                <a:cs typeface="Helvetica"/>
              </a:rPr>
              <a:t> </a:t>
            </a:r>
            <a:r>
              <a:rPr lang="en-US" sz="2615" b="1" spc="-25" dirty="0">
                <a:solidFill>
                  <a:srgbClr val="000101"/>
                </a:solidFill>
                <a:latin typeface="Helvetica"/>
                <a:cs typeface="Helvetica"/>
              </a:rPr>
              <a:t>#</a:t>
            </a:r>
            <a:r>
              <a:rPr lang="en-US" sz="2615" b="1" dirty="0">
                <a:solidFill>
                  <a:srgbClr val="000101"/>
                </a:solidFill>
                <a:latin typeface="Helvetica"/>
                <a:cs typeface="Helvetica"/>
              </a:rPr>
              <a:t>1 </a:t>
            </a:r>
            <a:r>
              <a:rPr lang="en-US" sz="2615" b="1" spc="-264" dirty="0">
                <a:solidFill>
                  <a:srgbClr val="000101"/>
                </a:solidFill>
                <a:latin typeface="Helvetica"/>
                <a:cs typeface="Helvetica"/>
              </a:rPr>
              <a:t>A</a:t>
            </a:r>
            <a:r>
              <a:rPr lang="en-US" sz="2615" b="1" dirty="0">
                <a:solidFill>
                  <a:srgbClr val="000101"/>
                </a:solidFill>
                <a:latin typeface="Helvetica"/>
                <a:cs typeface="Helvetica"/>
              </a:rPr>
              <a:t>T</a:t>
            </a:r>
            <a:br>
              <a:rPr lang="en-US" sz="2615" b="1" spc="2" dirty="0">
                <a:solidFill>
                  <a:srgbClr val="000101"/>
                </a:solidFill>
                <a:latin typeface="Helvetica"/>
                <a:cs typeface="Helvetica"/>
              </a:rPr>
            </a:br>
            <a:r>
              <a:rPr lang="en-US" sz="2615" b="1" spc="-52" dirty="0">
                <a:solidFill>
                  <a:srgbClr val="000101"/>
                </a:solidFill>
                <a:latin typeface="Helvetica"/>
                <a:cs typeface="Helvetica"/>
              </a:rPr>
              <a:t>G</a:t>
            </a:r>
            <a:r>
              <a:rPr lang="en-US" sz="2615" b="1" spc="-30" dirty="0">
                <a:solidFill>
                  <a:srgbClr val="000101"/>
                </a:solidFill>
                <a:latin typeface="Helvetica"/>
                <a:cs typeface="Helvetica"/>
              </a:rPr>
              <a:t>E</a:t>
            </a:r>
            <a:r>
              <a:rPr lang="en-US" sz="2615" b="1" spc="39" dirty="0">
                <a:solidFill>
                  <a:srgbClr val="000101"/>
                </a:solidFill>
                <a:latin typeface="Helvetica"/>
                <a:cs typeface="Helvetica"/>
              </a:rPr>
              <a:t>T</a:t>
            </a:r>
            <a:r>
              <a:rPr lang="en-US" sz="2615" b="1" spc="-30" dirty="0">
                <a:solidFill>
                  <a:srgbClr val="000101"/>
                </a:solidFill>
                <a:latin typeface="Helvetica"/>
                <a:cs typeface="Helvetica"/>
              </a:rPr>
              <a:t>T</a:t>
            </a:r>
            <a:r>
              <a:rPr lang="en-US" sz="2615" b="1" spc="-32" dirty="0">
                <a:solidFill>
                  <a:srgbClr val="000101"/>
                </a:solidFill>
                <a:latin typeface="Helvetica"/>
                <a:cs typeface="Helvetica"/>
              </a:rPr>
              <a:t>I</a:t>
            </a:r>
            <a:r>
              <a:rPr lang="en-US" sz="2615" b="1" spc="-30" dirty="0">
                <a:solidFill>
                  <a:srgbClr val="000101"/>
                </a:solidFill>
                <a:latin typeface="Helvetica"/>
                <a:cs typeface="Helvetica"/>
              </a:rPr>
              <a:t>NG </a:t>
            </a:r>
            <a:r>
              <a:rPr lang="en-US" sz="2615" b="1" spc="-39" dirty="0">
                <a:solidFill>
                  <a:srgbClr val="000101"/>
                </a:solidFill>
                <a:latin typeface="Helvetica"/>
                <a:cs typeface="Helvetica"/>
              </a:rPr>
              <a:t>S</a:t>
            </a:r>
            <a:r>
              <a:rPr lang="en-US" sz="2615" b="1" spc="-48" dirty="0">
                <a:solidFill>
                  <a:srgbClr val="000101"/>
                </a:solidFill>
                <a:latin typeface="Helvetica"/>
                <a:cs typeface="Helvetica"/>
              </a:rPr>
              <a:t>T</a:t>
            </a:r>
            <a:r>
              <a:rPr lang="en-US" sz="2615" b="1" spc="-45" dirty="0">
                <a:solidFill>
                  <a:srgbClr val="000101"/>
                </a:solidFill>
                <a:latin typeface="Helvetica"/>
                <a:cs typeface="Helvetica"/>
              </a:rPr>
              <a:t>U</a:t>
            </a:r>
            <a:r>
              <a:rPr lang="en-US" sz="2615" b="1" spc="-43" dirty="0">
                <a:solidFill>
                  <a:srgbClr val="000101"/>
                </a:solidFill>
                <a:latin typeface="Helvetica"/>
                <a:cs typeface="Helvetica"/>
              </a:rPr>
              <a:t>D</a:t>
            </a:r>
            <a:r>
              <a:rPr lang="en-US" sz="2615" b="1" spc="-50" dirty="0">
                <a:solidFill>
                  <a:srgbClr val="000101"/>
                </a:solidFill>
                <a:latin typeface="Helvetica"/>
                <a:cs typeface="Helvetica"/>
              </a:rPr>
              <a:t>E</a:t>
            </a:r>
            <a:r>
              <a:rPr lang="en-US" sz="2615" b="1" spc="-39" dirty="0">
                <a:solidFill>
                  <a:srgbClr val="000101"/>
                </a:solidFill>
                <a:latin typeface="Helvetica"/>
                <a:cs typeface="Helvetica"/>
              </a:rPr>
              <a:t>N</a:t>
            </a:r>
            <a:r>
              <a:rPr lang="en-US" sz="2615" b="1" spc="-27" dirty="0">
                <a:solidFill>
                  <a:srgbClr val="000101"/>
                </a:solidFill>
                <a:latin typeface="Helvetica"/>
                <a:cs typeface="Helvetica"/>
              </a:rPr>
              <a:t>T</a:t>
            </a:r>
            <a:r>
              <a:rPr lang="en-US" sz="2615" b="1" dirty="0">
                <a:solidFill>
                  <a:srgbClr val="000101"/>
                </a:solidFill>
                <a:latin typeface="Helvetica"/>
                <a:cs typeface="Helvetica"/>
              </a:rPr>
              <a:t>S</a:t>
            </a:r>
            <a:r>
              <a:rPr lang="en-US" sz="2615" b="1" spc="2" dirty="0">
                <a:solidFill>
                  <a:srgbClr val="000101"/>
                </a:solidFill>
                <a:latin typeface="Helvetica"/>
                <a:cs typeface="Helvetica"/>
              </a:rPr>
              <a:t> </a:t>
            </a:r>
            <a:br>
              <a:rPr lang="en-US" sz="2615" b="1" spc="2" dirty="0">
                <a:solidFill>
                  <a:srgbClr val="000101"/>
                </a:solidFill>
                <a:latin typeface="Helvetica"/>
                <a:cs typeface="Helvetica"/>
              </a:rPr>
            </a:br>
            <a:r>
              <a:rPr lang="en-US" sz="2615" b="1" spc="-32" dirty="0">
                <a:solidFill>
                  <a:srgbClr val="000101"/>
                </a:solidFill>
                <a:latin typeface="Helvetica"/>
                <a:cs typeface="Helvetica"/>
              </a:rPr>
              <a:t>I</a:t>
            </a:r>
            <a:r>
              <a:rPr lang="en-US" sz="2615" b="1" spc="-39" dirty="0">
                <a:solidFill>
                  <a:srgbClr val="000101"/>
                </a:solidFill>
                <a:latin typeface="Helvetica"/>
                <a:cs typeface="Helvetica"/>
              </a:rPr>
              <a:t>N</a:t>
            </a:r>
            <a:r>
              <a:rPr lang="en-US" sz="2615" b="1" spc="-80" dirty="0">
                <a:solidFill>
                  <a:srgbClr val="000101"/>
                </a:solidFill>
                <a:latin typeface="Helvetica"/>
                <a:cs typeface="Helvetica"/>
              </a:rPr>
              <a:t>T</a:t>
            </a:r>
            <a:r>
              <a:rPr lang="en-US" sz="2615" b="1" dirty="0">
                <a:solidFill>
                  <a:srgbClr val="000101"/>
                </a:solidFill>
                <a:latin typeface="Helvetica"/>
                <a:cs typeface="Helvetica"/>
              </a:rPr>
              <a:t>O </a:t>
            </a:r>
            <a:r>
              <a:rPr lang="en-US" sz="2615" b="1" spc="-80" dirty="0">
                <a:solidFill>
                  <a:srgbClr val="000101"/>
                </a:solidFill>
                <a:latin typeface="Helvetica"/>
                <a:cs typeface="Helvetica"/>
              </a:rPr>
              <a:t>T</a:t>
            </a:r>
            <a:r>
              <a:rPr lang="en-US" sz="2615" b="1" spc="-43" dirty="0">
                <a:solidFill>
                  <a:srgbClr val="000101"/>
                </a:solidFill>
                <a:latin typeface="Helvetica"/>
                <a:cs typeface="Helvetica"/>
              </a:rPr>
              <a:t>O</a:t>
            </a:r>
            <a:r>
              <a:rPr lang="en-US" sz="2615" b="1" dirty="0">
                <a:solidFill>
                  <a:srgbClr val="000101"/>
                </a:solidFill>
                <a:latin typeface="Helvetica"/>
                <a:cs typeface="Helvetica"/>
              </a:rPr>
              <a:t>P</a:t>
            </a:r>
            <a:r>
              <a:rPr lang="en-US" sz="2615" b="1" spc="2" dirty="0">
                <a:solidFill>
                  <a:srgbClr val="000101"/>
                </a:solidFill>
                <a:latin typeface="Helvetica"/>
                <a:cs typeface="Helvetica"/>
              </a:rPr>
              <a:t> </a:t>
            </a:r>
            <a:r>
              <a:rPr lang="en-US" sz="2615" b="1" spc="-68" dirty="0">
                <a:solidFill>
                  <a:srgbClr val="000101"/>
                </a:solidFill>
                <a:latin typeface="Helvetica"/>
                <a:cs typeface="Helvetica"/>
              </a:rPr>
              <a:t>C</a:t>
            </a:r>
            <a:r>
              <a:rPr lang="en-US" sz="2615" b="1" spc="-39" dirty="0">
                <a:solidFill>
                  <a:srgbClr val="000101"/>
                </a:solidFill>
                <a:latin typeface="Helvetica"/>
                <a:cs typeface="Helvetica"/>
              </a:rPr>
              <a:t>O</a:t>
            </a:r>
            <a:r>
              <a:rPr lang="en-US" sz="2615" b="1" spc="-68" dirty="0">
                <a:solidFill>
                  <a:srgbClr val="000101"/>
                </a:solidFill>
                <a:latin typeface="Helvetica"/>
                <a:cs typeface="Helvetica"/>
              </a:rPr>
              <a:t>L</a:t>
            </a:r>
            <a:r>
              <a:rPr lang="en-US" sz="2615" b="1" spc="-75" dirty="0">
                <a:solidFill>
                  <a:srgbClr val="000101"/>
                </a:solidFill>
                <a:latin typeface="Helvetica"/>
                <a:cs typeface="Helvetica"/>
              </a:rPr>
              <a:t>L</a:t>
            </a:r>
            <a:r>
              <a:rPr lang="en-US" sz="2615" b="1" spc="-82" dirty="0">
                <a:solidFill>
                  <a:srgbClr val="000101"/>
                </a:solidFill>
                <a:latin typeface="Helvetica"/>
                <a:cs typeface="Helvetica"/>
              </a:rPr>
              <a:t>E</a:t>
            </a:r>
            <a:r>
              <a:rPr lang="en-US" sz="2615" b="1" spc="-52" dirty="0">
                <a:solidFill>
                  <a:srgbClr val="000101"/>
                </a:solidFill>
                <a:latin typeface="Helvetica"/>
                <a:cs typeface="Helvetica"/>
              </a:rPr>
              <a:t>G</a:t>
            </a:r>
            <a:r>
              <a:rPr lang="en-US" sz="2615" b="1" spc="-59" dirty="0">
                <a:solidFill>
                  <a:srgbClr val="000101"/>
                </a:solidFill>
                <a:latin typeface="Helvetica"/>
                <a:cs typeface="Helvetica"/>
              </a:rPr>
              <a:t>E</a:t>
            </a:r>
            <a:r>
              <a:rPr lang="en-US" sz="2615" b="1" spc="-20" dirty="0">
                <a:solidFill>
                  <a:srgbClr val="000101"/>
                </a:solidFill>
                <a:latin typeface="Helvetica"/>
                <a:cs typeface="Helvetica"/>
              </a:rPr>
              <a:t>S</a:t>
            </a:r>
            <a:r>
              <a:rPr lang="en-US" sz="2115" b="1" spc="-239" baseline="31362" dirty="0">
                <a:latin typeface="Helvetica"/>
                <a:cs typeface="Helvetica"/>
              </a:rPr>
              <a:t>**</a:t>
            </a:r>
            <a:br>
              <a:rPr lang="en-US" sz="2115" baseline="31362" dirty="0">
                <a:latin typeface="Helvetica"/>
                <a:cs typeface="Helvetica"/>
              </a:rPr>
            </a:br>
            <a:endParaRPr sz="2615" b="1" dirty="0">
              <a:latin typeface="Helvetica" charset="0"/>
              <a:ea typeface="Helvetica" charset="0"/>
              <a:cs typeface="Helvetica" charset="0"/>
            </a:endParaRPr>
          </a:p>
        </p:txBody>
      </p:sp>
      <p:sp>
        <p:nvSpPr>
          <p:cNvPr id="5" name="object 2"/>
          <p:cNvSpPr/>
          <p:nvPr/>
        </p:nvSpPr>
        <p:spPr>
          <a:xfrm>
            <a:off x="671786" y="752334"/>
            <a:ext cx="3376631" cy="3514677"/>
          </a:xfrm>
          <a:custGeom>
            <a:avLst/>
            <a:gdLst/>
            <a:ahLst/>
            <a:cxnLst/>
            <a:rect l="l" t="t" r="r" b="b"/>
            <a:pathLst>
              <a:path w="7424420" h="7727950">
                <a:moveTo>
                  <a:pt x="0" y="7727513"/>
                </a:moveTo>
                <a:lnTo>
                  <a:pt x="7423857" y="7727513"/>
                </a:lnTo>
                <a:lnTo>
                  <a:pt x="7423857" y="0"/>
                </a:lnTo>
                <a:lnTo>
                  <a:pt x="0" y="0"/>
                </a:lnTo>
                <a:lnTo>
                  <a:pt x="0" y="7727513"/>
                </a:lnTo>
                <a:close/>
              </a:path>
            </a:pathLst>
          </a:custGeom>
          <a:solidFill>
            <a:srgbClr val="000000"/>
          </a:solidFill>
        </p:spPr>
        <p:txBody>
          <a:bodyPr wrap="square" lIns="0" tIns="0" rIns="0" bIns="0" rtlCol="0"/>
          <a:lstStyle/>
          <a:p>
            <a:endParaRPr sz="372" dirty="0">
              <a:solidFill>
                <a:prstClr val="black"/>
              </a:solidFill>
            </a:endParaRPr>
          </a:p>
        </p:txBody>
      </p:sp>
      <p:sp>
        <p:nvSpPr>
          <p:cNvPr id="9" name="object 6"/>
          <p:cNvSpPr/>
          <p:nvPr/>
        </p:nvSpPr>
        <p:spPr>
          <a:xfrm>
            <a:off x="783697" y="890525"/>
            <a:ext cx="3138373" cy="3238297"/>
          </a:xfrm>
          <a:custGeom>
            <a:avLst/>
            <a:gdLst/>
            <a:ahLst/>
            <a:cxnLst/>
            <a:rect l="l" t="t" r="r" b="b"/>
            <a:pathLst>
              <a:path w="6900545" h="7120255">
                <a:moveTo>
                  <a:pt x="0" y="7120202"/>
                </a:moveTo>
                <a:lnTo>
                  <a:pt x="6900449" y="7120202"/>
                </a:lnTo>
                <a:lnTo>
                  <a:pt x="6900449" y="0"/>
                </a:lnTo>
                <a:lnTo>
                  <a:pt x="0" y="0"/>
                </a:lnTo>
                <a:lnTo>
                  <a:pt x="0" y="7120202"/>
                </a:lnTo>
                <a:close/>
              </a:path>
            </a:pathLst>
          </a:custGeom>
          <a:ln w="85725">
            <a:solidFill>
              <a:srgbClr val="FFFFFF"/>
            </a:solidFill>
          </a:ln>
        </p:spPr>
        <p:txBody>
          <a:bodyPr wrap="square" lIns="0" tIns="0" rIns="0" bIns="0" rtlCol="0"/>
          <a:lstStyle/>
          <a:p>
            <a:endParaRPr sz="372" dirty="0">
              <a:solidFill>
                <a:prstClr val="black"/>
              </a:solidFill>
            </a:endParaRPr>
          </a:p>
        </p:txBody>
      </p:sp>
      <p:sp>
        <p:nvSpPr>
          <p:cNvPr id="10" name="object 7"/>
          <p:cNvSpPr/>
          <p:nvPr/>
        </p:nvSpPr>
        <p:spPr>
          <a:xfrm>
            <a:off x="2257578" y="3611424"/>
            <a:ext cx="205047" cy="0"/>
          </a:xfrm>
          <a:custGeom>
            <a:avLst/>
            <a:gdLst/>
            <a:ahLst/>
            <a:cxnLst/>
            <a:rect l="l" t="t" r="r" b="b"/>
            <a:pathLst>
              <a:path w="450850">
                <a:moveTo>
                  <a:pt x="0" y="0"/>
                </a:moveTo>
                <a:lnTo>
                  <a:pt x="450279" y="0"/>
                </a:lnTo>
              </a:path>
            </a:pathLst>
          </a:custGeom>
          <a:ln w="37918">
            <a:solidFill>
              <a:srgbClr val="F6D923"/>
            </a:solidFill>
          </a:ln>
        </p:spPr>
        <p:txBody>
          <a:bodyPr wrap="square" lIns="0" tIns="0" rIns="0" bIns="0" rtlCol="0"/>
          <a:lstStyle/>
          <a:p>
            <a:endParaRPr sz="372" dirty="0">
              <a:solidFill>
                <a:prstClr val="black"/>
              </a:solidFill>
            </a:endParaRPr>
          </a:p>
        </p:txBody>
      </p:sp>
      <p:sp>
        <p:nvSpPr>
          <p:cNvPr id="14" name="object 11"/>
          <p:cNvSpPr txBox="1"/>
          <p:nvPr/>
        </p:nvSpPr>
        <p:spPr>
          <a:xfrm>
            <a:off x="822617" y="1327410"/>
            <a:ext cx="3060531" cy="1821011"/>
          </a:xfrm>
          <a:prstGeom prst="rect">
            <a:avLst/>
          </a:prstGeom>
        </p:spPr>
        <p:txBody>
          <a:bodyPr vert="horz" wrap="square" lIns="0" tIns="0" rIns="0" bIns="0" rtlCol="0">
            <a:spAutoFit/>
          </a:bodyPr>
          <a:lstStyle/>
          <a:p>
            <a:pPr marR="8086" algn="ctr">
              <a:lnSpc>
                <a:spcPts val="3661"/>
              </a:lnSpc>
            </a:pPr>
            <a:r>
              <a:rPr lang="en-US" sz="3638" b="1" dirty="0">
                <a:solidFill>
                  <a:srgbClr val="F6D923"/>
                </a:solidFill>
                <a:latin typeface="Helvetica"/>
                <a:cs typeface="Helvetica"/>
              </a:rPr>
              <a:t>4 </a:t>
            </a:r>
            <a:r>
              <a:rPr lang="en-US" sz="3638" b="1" spc="-61" dirty="0">
                <a:solidFill>
                  <a:srgbClr val="F6D923"/>
                </a:solidFill>
                <a:latin typeface="Helvetica"/>
                <a:cs typeface="Helvetica"/>
              </a:rPr>
              <a:t>O</a:t>
            </a:r>
            <a:r>
              <a:rPr lang="en-US" sz="3638" b="1" spc="-57" dirty="0">
                <a:solidFill>
                  <a:srgbClr val="F6D923"/>
                </a:solidFill>
                <a:latin typeface="Helvetica"/>
                <a:cs typeface="Helvetica"/>
              </a:rPr>
              <a:t>U</a:t>
            </a:r>
            <a:r>
              <a:rPr lang="en-US" sz="3638" b="1" dirty="0">
                <a:solidFill>
                  <a:srgbClr val="F6D923"/>
                </a:solidFill>
                <a:latin typeface="Helvetica"/>
                <a:cs typeface="Helvetica"/>
              </a:rPr>
              <a:t>T </a:t>
            </a:r>
            <a:r>
              <a:rPr lang="en-US" sz="3638" b="1" spc="-50" dirty="0">
                <a:solidFill>
                  <a:srgbClr val="F6D923"/>
                </a:solidFill>
                <a:latin typeface="Helvetica"/>
                <a:cs typeface="Helvetica"/>
              </a:rPr>
              <a:t>O</a:t>
            </a:r>
            <a:r>
              <a:rPr lang="en-US" sz="3638" b="1" dirty="0">
                <a:solidFill>
                  <a:srgbClr val="F6D923"/>
                </a:solidFill>
                <a:latin typeface="Helvetica"/>
                <a:cs typeface="Helvetica"/>
              </a:rPr>
              <a:t>F 5</a:t>
            </a:r>
          </a:p>
          <a:p>
            <a:pPr marR="8086" algn="ctr">
              <a:lnSpc>
                <a:spcPts val="3661"/>
              </a:lnSpc>
            </a:pPr>
            <a:endParaRPr lang="en-US" sz="2183" dirty="0">
              <a:solidFill>
                <a:prstClr val="black"/>
              </a:solidFill>
              <a:latin typeface="Helvetica"/>
              <a:cs typeface="Helvetica"/>
            </a:endParaRPr>
          </a:p>
          <a:p>
            <a:pPr marR="2310" algn="ctr">
              <a:lnSpc>
                <a:spcPts val="2124"/>
              </a:lnSpc>
            </a:pPr>
            <a:r>
              <a:rPr lang="en-US" sz="2183" b="1" spc="-57" dirty="0">
                <a:solidFill>
                  <a:srgbClr val="FFFFFF"/>
                </a:solidFill>
                <a:latin typeface="Helvetica"/>
                <a:cs typeface="Helvetica"/>
              </a:rPr>
              <a:t>P</a:t>
            </a:r>
            <a:r>
              <a:rPr lang="en-US" sz="2183" b="1" spc="-41" dirty="0">
                <a:solidFill>
                  <a:srgbClr val="FFFFFF"/>
                </a:solidFill>
                <a:latin typeface="Helvetica"/>
                <a:cs typeface="Helvetica"/>
              </a:rPr>
              <a:t>ri</a:t>
            </a:r>
            <a:r>
              <a:rPr lang="en-US" sz="2183" b="1" spc="-27" dirty="0">
                <a:solidFill>
                  <a:srgbClr val="FFFFFF"/>
                </a:solidFill>
                <a:latin typeface="Helvetica"/>
                <a:cs typeface="Helvetica"/>
              </a:rPr>
              <a:t>n</a:t>
            </a:r>
            <a:r>
              <a:rPr lang="en-US" sz="2183" b="1" spc="-14" dirty="0">
                <a:solidFill>
                  <a:srgbClr val="FFFFFF"/>
                </a:solidFill>
                <a:latin typeface="Helvetica"/>
                <a:cs typeface="Helvetica"/>
              </a:rPr>
              <a:t>c</a:t>
            </a:r>
            <a:r>
              <a:rPr lang="en-US" sz="2183" b="1" dirty="0">
                <a:solidFill>
                  <a:srgbClr val="FFFFFF"/>
                </a:solidFill>
                <a:latin typeface="Helvetica"/>
                <a:cs typeface="Helvetica"/>
              </a:rPr>
              <a:t>e</a:t>
            </a:r>
            <a:r>
              <a:rPr lang="en-US" sz="2183" b="1" spc="-45" dirty="0">
                <a:solidFill>
                  <a:srgbClr val="FFFFFF"/>
                </a:solidFill>
                <a:latin typeface="Helvetica"/>
                <a:cs typeface="Helvetica"/>
              </a:rPr>
              <a:t>t</a:t>
            </a:r>
            <a:r>
              <a:rPr lang="en-US" sz="2183" b="1" spc="-30" dirty="0">
                <a:solidFill>
                  <a:srgbClr val="FFFFFF"/>
                </a:solidFill>
                <a:latin typeface="Helvetica"/>
                <a:cs typeface="Helvetica"/>
              </a:rPr>
              <a:t>o</a:t>
            </a:r>
            <a:r>
              <a:rPr lang="en-US" sz="2183" b="1" dirty="0">
                <a:solidFill>
                  <a:srgbClr val="FFFFFF"/>
                </a:solidFill>
                <a:latin typeface="Helvetica"/>
                <a:cs typeface="Helvetica"/>
              </a:rPr>
              <a:t>n</a:t>
            </a:r>
            <a:r>
              <a:rPr lang="en-US" sz="2183" b="1" spc="5" dirty="0">
                <a:solidFill>
                  <a:srgbClr val="FFFFFF"/>
                </a:solidFill>
                <a:latin typeface="Helvetica"/>
                <a:cs typeface="Helvetica"/>
              </a:rPr>
              <a:t> </a:t>
            </a:r>
            <a:r>
              <a:rPr lang="en-US" sz="2183" b="1" spc="-36" dirty="0">
                <a:solidFill>
                  <a:srgbClr val="FFFFFF"/>
                </a:solidFill>
                <a:latin typeface="Helvetica"/>
                <a:cs typeface="Helvetica"/>
              </a:rPr>
              <a:t>R</a:t>
            </a:r>
            <a:r>
              <a:rPr lang="en-US" sz="2183" b="1" spc="-39" dirty="0">
                <a:solidFill>
                  <a:srgbClr val="FFFFFF"/>
                </a:solidFill>
                <a:latin typeface="Helvetica"/>
                <a:cs typeface="Helvetica"/>
              </a:rPr>
              <a:t>e</a:t>
            </a:r>
            <a:r>
              <a:rPr lang="en-US" sz="2183" b="1" spc="-36" dirty="0">
                <a:solidFill>
                  <a:srgbClr val="FFFFFF"/>
                </a:solidFill>
                <a:latin typeface="Helvetica"/>
                <a:cs typeface="Helvetica"/>
              </a:rPr>
              <a:t>v</a:t>
            </a:r>
            <a:r>
              <a:rPr lang="en-US" sz="2183" b="1" spc="-18" dirty="0">
                <a:solidFill>
                  <a:srgbClr val="FFFFFF"/>
                </a:solidFill>
                <a:latin typeface="Helvetica"/>
                <a:cs typeface="Helvetica"/>
              </a:rPr>
              <a:t>i</a:t>
            </a:r>
            <a:r>
              <a:rPr lang="en-US" sz="2183" b="1" spc="-16" dirty="0">
                <a:solidFill>
                  <a:srgbClr val="FFFFFF"/>
                </a:solidFill>
                <a:latin typeface="Helvetica"/>
                <a:cs typeface="Helvetica"/>
              </a:rPr>
              <a:t>e</a:t>
            </a:r>
            <a:r>
              <a:rPr lang="en-US" sz="2183" b="1" dirty="0">
                <a:solidFill>
                  <a:srgbClr val="FFFFFF"/>
                </a:solidFill>
                <a:latin typeface="Helvetica"/>
                <a:cs typeface="Helvetica"/>
              </a:rPr>
              <a:t>w</a:t>
            </a:r>
            <a:endParaRPr lang="en-US" sz="2183" dirty="0">
              <a:solidFill>
                <a:prstClr val="black"/>
              </a:solidFill>
              <a:latin typeface="Helvetica"/>
              <a:cs typeface="Helvetica"/>
            </a:endParaRPr>
          </a:p>
          <a:p>
            <a:pPr marL="5776" marR="2310" algn="ctr">
              <a:lnSpc>
                <a:spcPts val="2251"/>
              </a:lnSpc>
              <a:spcBef>
                <a:spcPts val="96"/>
              </a:spcBef>
            </a:pPr>
            <a:r>
              <a:rPr lang="en-US" sz="2183" b="1" spc="-25" dirty="0">
                <a:solidFill>
                  <a:srgbClr val="FFFFFF"/>
                </a:solidFill>
                <a:latin typeface="Helvetica"/>
                <a:cs typeface="Helvetica"/>
              </a:rPr>
              <a:t>s</a:t>
            </a:r>
            <a:r>
              <a:rPr lang="en-US" sz="2183" b="1" spc="-34" dirty="0">
                <a:solidFill>
                  <a:srgbClr val="FFFFFF"/>
                </a:solidFill>
                <a:latin typeface="Helvetica"/>
                <a:cs typeface="Helvetica"/>
              </a:rPr>
              <a:t>t</a:t>
            </a:r>
            <a:r>
              <a:rPr lang="en-US" sz="2183" b="1" spc="-27" dirty="0">
                <a:solidFill>
                  <a:srgbClr val="FFFFFF"/>
                </a:solidFill>
                <a:latin typeface="Helvetica"/>
                <a:cs typeface="Helvetica"/>
              </a:rPr>
              <a:t>u</a:t>
            </a:r>
            <a:r>
              <a:rPr lang="en-US" sz="2183" b="1" spc="-11" dirty="0">
                <a:solidFill>
                  <a:srgbClr val="FFFFFF"/>
                </a:solidFill>
                <a:latin typeface="Helvetica"/>
                <a:cs typeface="Helvetica"/>
              </a:rPr>
              <a:t>d</a:t>
            </a:r>
            <a:r>
              <a:rPr lang="en-US" sz="2183" b="1" spc="2" dirty="0">
                <a:solidFill>
                  <a:srgbClr val="FFFFFF"/>
                </a:solidFill>
                <a:latin typeface="Helvetica"/>
                <a:cs typeface="Helvetica"/>
              </a:rPr>
              <a:t>e</a:t>
            </a:r>
            <a:r>
              <a:rPr lang="en-US" sz="2183" b="1" spc="-36" dirty="0">
                <a:solidFill>
                  <a:srgbClr val="FFFFFF"/>
                </a:solidFill>
                <a:latin typeface="Helvetica"/>
                <a:cs typeface="Helvetica"/>
              </a:rPr>
              <a:t>n</a:t>
            </a:r>
            <a:r>
              <a:rPr lang="en-US" sz="2183" b="1" spc="-20" dirty="0">
                <a:solidFill>
                  <a:srgbClr val="FFFFFF"/>
                </a:solidFill>
                <a:latin typeface="Helvetica"/>
                <a:cs typeface="Helvetica"/>
              </a:rPr>
              <a:t>t</a:t>
            </a:r>
            <a:r>
              <a:rPr lang="en-US" sz="2183" b="1" dirty="0">
                <a:solidFill>
                  <a:srgbClr val="FFFFFF"/>
                </a:solidFill>
                <a:latin typeface="Helvetica"/>
                <a:cs typeface="Helvetica"/>
              </a:rPr>
              <a:t>s</a:t>
            </a:r>
            <a:r>
              <a:rPr lang="en-US" sz="2183" b="1" spc="2" dirty="0">
                <a:solidFill>
                  <a:srgbClr val="FFFFFF"/>
                </a:solidFill>
                <a:latin typeface="Helvetica"/>
                <a:cs typeface="Helvetica"/>
              </a:rPr>
              <a:t> </a:t>
            </a:r>
            <a:r>
              <a:rPr lang="en-US" sz="2183" b="1" spc="-16" dirty="0">
                <a:solidFill>
                  <a:srgbClr val="FFFFFF"/>
                </a:solidFill>
                <a:latin typeface="Helvetica"/>
                <a:cs typeface="Helvetica"/>
              </a:rPr>
              <a:t>g</a:t>
            </a:r>
            <a:r>
              <a:rPr lang="en-US" sz="2183" b="1" dirty="0">
                <a:solidFill>
                  <a:srgbClr val="FFFFFF"/>
                </a:solidFill>
                <a:latin typeface="Helvetica"/>
                <a:cs typeface="Helvetica"/>
              </a:rPr>
              <a:t>et</a:t>
            </a:r>
            <a:r>
              <a:rPr lang="en-US" sz="2183" b="1" spc="5" dirty="0">
                <a:solidFill>
                  <a:srgbClr val="FFFFFF"/>
                </a:solidFill>
                <a:latin typeface="Helvetica"/>
                <a:cs typeface="Helvetica"/>
              </a:rPr>
              <a:t> </a:t>
            </a:r>
            <a:r>
              <a:rPr lang="en-US" sz="2183" b="1" spc="-41" dirty="0">
                <a:solidFill>
                  <a:srgbClr val="FFFFFF"/>
                </a:solidFill>
                <a:latin typeface="Helvetica"/>
                <a:cs typeface="Helvetica"/>
              </a:rPr>
              <a:t>i</a:t>
            </a:r>
            <a:r>
              <a:rPr lang="en-US" sz="2183" b="1" spc="-36" dirty="0">
                <a:solidFill>
                  <a:srgbClr val="FFFFFF"/>
                </a:solidFill>
                <a:latin typeface="Helvetica"/>
                <a:cs typeface="Helvetica"/>
              </a:rPr>
              <a:t>n</a:t>
            </a:r>
            <a:r>
              <a:rPr lang="en-US" sz="2183" b="1" spc="-45" dirty="0">
                <a:solidFill>
                  <a:srgbClr val="FFFFFF"/>
                </a:solidFill>
                <a:latin typeface="Helvetica"/>
                <a:cs typeface="Helvetica"/>
              </a:rPr>
              <a:t>t</a:t>
            </a:r>
            <a:r>
              <a:rPr lang="en-US" sz="2183" b="1" dirty="0">
                <a:solidFill>
                  <a:srgbClr val="FFFFFF"/>
                </a:solidFill>
                <a:latin typeface="Helvetica"/>
                <a:cs typeface="Helvetica"/>
              </a:rPr>
              <a:t>o</a:t>
            </a:r>
            <a:r>
              <a:rPr lang="en-US" sz="2183" b="1" spc="5" dirty="0">
                <a:solidFill>
                  <a:srgbClr val="FFFFFF"/>
                </a:solidFill>
                <a:latin typeface="Helvetica"/>
                <a:cs typeface="Helvetica"/>
              </a:rPr>
              <a:t> </a:t>
            </a:r>
            <a:r>
              <a:rPr lang="en-US" sz="2183" b="1" spc="-23" dirty="0">
                <a:solidFill>
                  <a:srgbClr val="FFFFFF"/>
                </a:solidFill>
                <a:latin typeface="Helvetica"/>
                <a:cs typeface="Helvetica"/>
              </a:rPr>
              <a:t>t</a:t>
            </a:r>
            <a:r>
              <a:rPr lang="en-US" sz="2183" b="1" spc="-20" dirty="0">
                <a:solidFill>
                  <a:srgbClr val="FFFFFF"/>
                </a:solidFill>
                <a:latin typeface="Helvetica"/>
                <a:cs typeface="Helvetica"/>
              </a:rPr>
              <a:t>h</a:t>
            </a:r>
            <a:r>
              <a:rPr lang="en-US" sz="2183" b="1" spc="2" dirty="0">
                <a:solidFill>
                  <a:srgbClr val="FFFFFF"/>
                </a:solidFill>
                <a:latin typeface="Helvetica"/>
                <a:cs typeface="Helvetica"/>
              </a:rPr>
              <a:t>e</a:t>
            </a:r>
            <a:r>
              <a:rPr lang="en-US" sz="2183" b="1" spc="-39" dirty="0">
                <a:solidFill>
                  <a:srgbClr val="FFFFFF"/>
                </a:solidFill>
                <a:latin typeface="Helvetica"/>
                <a:cs typeface="Helvetica"/>
              </a:rPr>
              <a:t>i</a:t>
            </a:r>
            <a:r>
              <a:rPr lang="en-US" sz="2183" b="1" dirty="0">
                <a:solidFill>
                  <a:srgbClr val="FFFFFF"/>
                </a:solidFill>
                <a:latin typeface="Helvetica"/>
                <a:cs typeface="Helvetica"/>
              </a:rPr>
              <a:t>r </a:t>
            </a:r>
            <a:r>
              <a:rPr lang="en-US" sz="2183" b="1" spc="-45" dirty="0">
                <a:solidFill>
                  <a:srgbClr val="FFFFFF"/>
                </a:solidFill>
                <a:latin typeface="Helvetica"/>
                <a:cs typeface="Helvetica"/>
              </a:rPr>
              <a:t>t</a:t>
            </a:r>
            <a:r>
              <a:rPr lang="en-US" sz="2183" b="1" spc="-25" dirty="0">
                <a:solidFill>
                  <a:srgbClr val="FFFFFF"/>
                </a:solidFill>
                <a:latin typeface="Helvetica"/>
                <a:cs typeface="Helvetica"/>
              </a:rPr>
              <a:t>o</a:t>
            </a:r>
            <a:r>
              <a:rPr lang="en-US" sz="2183" b="1" spc="45" dirty="0">
                <a:solidFill>
                  <a:srgbClr val="FFFFFF"/>
                </a:solidFill>
                <a:latin typeface="Helvetica"/>
                <a:cs typeface="Helvetica"/>
              </a:rPr>
              <a:t>p</a:t>
            </a:r>
            <a:r>
              <a:rPr lang="en-US" sz="2183" b="1" spc="27" dirty="0">
                <a:solidFill>
                  <a:srgbClr val="FFFFFF"/>
                </a:solidFill>
                <a:latin typeface="Helvetica"/>
                <a:cs typeface="Helvetica"/>
              </a:rPr>
              <a:t>-</a:t>
            </a:r>
            <a:r>
              <a:rPr lang="en-US" sz="2183" b="1" spc="-25" dirty="0">
                <a:solidFill>
                  <a:srgbClr val="FFFFFF"/>
                </a:solidFill>
                <a:latin typeface="Helvetica"/>
                <a:cs typeface="Helvetica"/>
              </a:rPr>
              <a:t>c</a:t>
            </a:r>
            <a:r>
              <a:rPr lang="en-US" sz="2183" b="1" spc="-32" dirty="0">
                <a:solidFill>
                  <a:srgbClr val="FFFFFF"/>
                </a:solidFill>
                <a:latin typeface="Helvetica"/>
                <a:cs typeface="Helvetica"/>
              </a:rPr>
              <a:t>h</a:t>
            </a:r>
            <a:r>
              <a:rPr lang="en-US" sz="2183" b="1" spc="-27" dirty="0">
                <a:solidFill>
                  <a:srgbClr val="FFFFFF"/>
                </a:solidFill>
                <a:latin typeface="Helvetica"/>
                <a:cs typeface="Helvetica"/>
              </a:rPr>
              <a:t>oi</a:t>
            </a:r>
            <a:r>
              <a:rPr lang="en-US" sz="2183" b="1" spc="-14" dirty="0">
                <a:solidFill>
                  <a:srgbClr val="FFFFFF"/>
                </a:solidFill>
                <a:latin typeface="Helvetica"/>
                <a:cs typeface="Helvetica"/>
              </a:rPr>
              <a:t>c</a:t>
            </a:r>
            <a:r>
              <a:rPr lang="en-US" sz="2183" b="1" dirty="0">
                <a:solidFill>
                  <a:srgbClr val="FFFFFF"/>
                </a:solidFill>
                <a:latin typeface="Helvetica"/>
                <a:cs typeface="Helvetica"/>
              </a:rPr>
              <a:t>e</a:t>
            </a:r>
            <a:r>
              <a:rPr lang="en-US" sz="2183" b="1" spc="5" dirty="0">
                <a:solidFill>
                  <a:srgbClr val="FFFFFF"/>
                </a:solidFill>
                <a:latin typeface="Helvetica"/>
                <a:cs typeface="Helvetica"/>
              </a:rPr>
              <a:t> </a:t>
            </a:r>
            <a:r>
              <a:rPr lang="en-US" sz="2183" b="1" spc="-30" dirty="0">
                <a:solidFill>
                  <a:srgbClr val="FFFFFF"/>
                </a:solidFill>
                <a:latin typeface="Helvetica"/>
                <a:cs typeface="Helvetica"/>
              </a:rPr>
              <a:t>s</a:t>
            </a:r>
            <a:r>
              <a:rPr lang="en-US" sz="2183" b="1" spc="-25" dirty="0">
                <a:solidFill>
                  <a:srgbClr val="FFFFFF"/>
                </a:solidFill>
                <a:latin typeface="Helvetica"/>
                <a:cs typeface="Helvetica"/>
              </a:rPr>
              <a:t>c</a:t>
            </a:r>
            <a:r>
              <a:rPr lang="en-US" sz="2183" b="1" spc="-32" dirty="0">
                <a:solidFill>
                  <a:srgbClr val="FFFFFF"/>
                </a:solidFill>
                <a:latin typeface="Helvetica"/>
                <a:cs typeface="Helvetica"/>
              </a:rPr>
              <a:t>h</a:t>
            </a:r>
            <a:r>
              <a:rPr lang="en-US" sz="2183" b="1" spc="-23" dirty="0">
                <a:solidFill>
                  <a:srgbClr val="FFFFFF"/>
                </a:solidFill>
                <a:latin typeface="Helvetica"/>
                <a:cs typeface="Helvetica"/>
              </a:rPr>
              <a:t>o</a:t>
            </a:r>
            <a:r>
              <a:rPr lang="en-US" sz="2183" b="1" spc="-30" dirty="0">
                <a:solidFill>
                  <a:srgbClr val="FFFFFF"/>
                </a:solidFill>
                <a:latin typeface="Helvetica"/>
                <a:cs typeface="Helvetica"/>
              </a:rPr>
              <a:t>o</a:t>
            </a:r>
            <a:r>
              <a:rPr lang="en-US" sz="2183" b="1" spc="-27" dirty="0">
                <a:solidFill>
                  <a:srgbClr val="FFFFFF"/>
                </a:solidFill>
                <a:latin typeface="Helvetica"/>
                <a:cs typeface="Helvetica"/>
              </a:rPr>
              <a:t>l</a:t>
            </a:r>
            <a:r>
              <a:rPr lang="en-US" sz="2183" b="1" spc="-84" dirty="0">
                <a:solidFill>
                  <a:srgbClr val="FFFFFF"/>
                </a:solidFill>
                <a:latin typeface="Helvetica"/>
                <a:cs typeface="Helvetica"/>
              </a:rPr>
              <a:t>.</a:t>
            </a:r>
            <a:r>
              <a:rPr lang="en-US" sz="2183" b="1" spc="-249" baseline="31362" dirty="0">
                <a:solidFill>
                  <a:srgbClr val="FFFFFF"/>
                </a:solidFill>
                <a:latin typeface="Helvetica"/>
                <a:cs typeface="Helvetica"/>
              </a:rPr>
              <a:t>*</a:t>
            </a:r>
            <a:endParaRPr lang="en-US" sz="2183" baseline="31362" dirty="0">
              <a:solidFill>
                <a:prstClr val="black"/>
              </a:solidFill>
              <a:latin typeface="Helvetica"/>
              <a:cs typeface="Helvetica"/>
            </a:endParaRPr>
          </a:p>
        </p:txBody>
      </p:sp>
      <p:sp>
        <p:nvSpPr>
          <p:cNvPr id="15" name="object 7"/>
          <p:cNvSpPr txBox="1"/>
          <p:nvPr/>
        </p:nvSpPr>
        <p:spPr>
          <a:xfrm>
            <a:off x="4419600" y="4268841"/>
            <a:ext cx="3809786" cy="438582"/>
          </a:xfrm>
          <a:prstGeom prst="rect">
            <a:avLst/>
          </a:prstGeom>
        </p:spPr>
        <p:txBody>
          <a:bodyPr vert="horz" wrap="square" lIns="0" tIns="0" rIns="0" bIns="0" rtlCol="0">
            <a:spAutoFit/>
          </a:bodyPr>
          <a:lstStyle/>
          <a:p>
            <a:pPr marL="104256" marR="68445" indent="-53138">
              <a:lnSpc>
                <a:spcPct val="124900"/>
              </a:lnSpc>
            </a:pPr>
            <a:r>
              <a:rPr sz="600" spc="-16" dirty="0">
                <a:solidFill>
                  <a:prstClr val="black"/>
                </a:solidFill>
                <a:latin typeface="Helvetica" charset="0"/>
                <a:ea typeface="Helvetica" charset="0"/>
                <a:cs typeface="Helvetica" charset="0"/>
              </a:rPr>
              <a:t>*</a:t>
            </a:r>
            <a:r>
              <a:rPr sz="600" spc="-9" dirty="0">
                <a:solidFill>
                  <a:prstClr val="black"/>
                </a:solidFill>
                <a:latin typeface="Helvetica" charset="0"/>
                <a:ea typeface="Helvetica" charset="0"/>
                <a:cs typeface="Helvetica" charset="0"/>
              </a:rPr>
              <a:t>Ba</a:t>
            </a:r>
            <a:r>
              <a:rPr sz="600" spc="-7" dirty="0">
                <a:solidFill>
                  <a:prstClr val="black"/>
                </a:solidFill>
                <a:latin typeface="Helvetica" charset="0"/>
                <a:ea typeface="Helvetica" charset="0"/>
                <a:cs typeface="Helvetica" charset="0"/>
              </a:rPr>
              <a:t>s</a:t>
            </a:r>
            <a:r>
              <a:rPr sz="600" spc="-9"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d</a:t>
            </a:r>
            <a:r>
              <a:rPr sz="600" spc="-2" dirty="0">
                <a:solidFill>
                  <a:prstClr val="black"/>
                </a:solidFill>
                <a:latin typeface="Helvetica" charset="0"/>
                <a:ea typeface="Helvetica" charset="0"/>
                <a:cs typeface="Helvetica" charset="0"/>
              </a:rPr>
              <a:t> </a:t>
            </a:r>
            <a:r>
              <a:rPr sz="600" spc="-11" dirty="0">
                <a:solidFill>
                  <a:prstClr val="black"/>
                </a:solidFill>
                <a:latin typeface="Helvetica" charset="0"/>
                <a:ea typeface="Helvetica" charset="0"/>
                <a:cs typeface="Helvetica" charset="0"/>
              </a:rPr>
              <a:t>o</a:t>
            </a:r>
            <a:r>
              <a:rPr sz="600" spc="-5" dirty="0">
                <a:solidFill>
                  <a:prstClr val="black"/>
                </a:solidFill>
                <a:latin typeface="Helvetica" charset="0"/>
                <a:ea typeface="Helvetica" charset="0"/>
                <a:cs typeface="Helvetica" charset="0"/>
              </a:rPr>
              <a:t>n</a:t>
            </a:r>
            <a:r>
              <a:rPr sz="600" spc="-2" dirty="0">
                <a:solidFill>
                  <a:prstClr val="black"/>
                </a:solidFill>
                <a:latin typeface="Helvetica" charset="0"/>
                <a:ea typeface="Helvetica" charset="0"/>
                <a:cs typeface="Helvetica" charset="0"/>
              </a:rPr>
              <a:t> </a:t>
            </a:r>
            <a:r>
              <a:rPr sz="600" spc="-5" dirty="0">
                <a:solidFill>
                  <a:prstClr val="black"/>
                </a:solidFill>
                <a:latin typeface="Helvetica" charset="0"/>
                <a:ea typeface="Helvetica" charset="0"/>
                <a:cs typeface="Helvetica" charset="0"/>
              </a:rPr>
              <a:t>a</a:t>
            </a:r>
            <a:r>
              <a:rPr sz="600" spc="-2" dirty="0">
                <a:solidFill>
                  <a:prstClr val="black"/>
                </a:solidFill>
                <a:latin typeface="Helvetica" charset="0"/>
                <a:ea typeface="Helvetica" charset="0"/>
                <a:cs typeface="Helvetica" charset="0"/>
              </a:rPr>
              <a:t> </a:t>
            </a:r>
            <a:r>
              <a:rPr sz="600" spc="-9" dirty="0">
                <a:solidFill>
                  <a:prstClr val="black"/>
                </a:solidFill>
                <a:latin typeface="Helvetica" charset="0"/>
                <a:ea typeface="Helvetica" charset="0"/>
                <a:cs typeface="Helvetica" charset="0"/>
              </a:rPr>
              <a:t>2</a:t>
            </a:r>
            <a:r>
              <a:rPr sz="600" spc="-34" dirty="0">
                <a:solidFill>
                  <a:prstClr val="black"/>
                </a:solidFill>
                <a:latin typeface="Helvetica" charset="0"/>
                <a:ea typeface="Helvetica" charset="0"/>
                <a:cs typeface="Helvetica" charset="0"/>
              </a:rPr>
              <a:t>0</a:t>
            </a:r>
            <a:r>
              <a:rPr sz="600" spc="-57" dirty="0">
                <a:solidFill>
                  <a:prstClr val="black"/>
                </a:solidFill>
                <a:latin typeface="Helvetica" charset="0"/>
                <a:ea typeface="Helvetica" charset="0"/>
                <a:cs typeface="Helvetica" charset="0"/>
              </a:rPr>
              <a:t>1</a:t>
            </a:r>
            <a:r>
              <a:rPr sz="600" spc="-5" dirty="0">
                <a:solidFill>
                  <a:prstClr val="black"/>
                </a:solidFill>
                <a:latin typeface="Helvetica" charset="0"/>
                <a:ea typeface="Helvetica" charset="0"/>
                <a:cs typeface="Helvetica" charset="0"/>
              </a:rPr>
              <a:t>5</a:t>
            </a:r>
            <a:r>
              <a:rPr sz="600" spc="-2" dirty="0">
                <a:solidFill>
                  <a:prstClr val="black"/>
                </a:solidFill>
                <a:latin typeface="Helvetica" charset="0"/>
                <a:ea typeface="Helvetica" charset="0"/>
                <a:cs typeface="Helvetica" charset="0"/>
              </a:rPr>
              <a:t> </a:t>
            </a:r>
            <a:r>
              <a:rPr sz="600" spc="-25" dirty="0">
                <a:solidFill>
                  <a:prstClr val="black"/>
                </a:solidFill>
                <a:latin typeface="Helvetica" charset="0"/>
                <a:ea typeface="Helvetica" charset="0"/>
                <a:cs typeface="Helvetica" charset="0"/>
              </a:rPr>
              <a:t>P</a:t>
            </a:r>
            <a:r>
              <a:rPr sz="600" spc="-9" dirty="0">
                <a:solidFill>
                  <a:prstClr val="black"/>
                </a:solidFill>
                <a:latin typeface="Helvetica" charset="0"/>
                <a:ea typeface="Helvetica" charset="0"/>
                <a:cs typeface="Helvetica" charset="0"/>
              </a:rPr>
              <a:t>r</a:t>
            </a:r>
            <a:r>
              <a:rPr sz="600" spc="-7" dirty="0">
                <a:solidFill>
                  <a:prstClr val="black"/>
                </a:solidFill>
                <a:latin typeface="Helvetica" charset="0"/>
                <a:ea typeface="Helvetica" charset="0"/>
                <a:cs typeface="Helvetica" charset="0"/>
              </a:rPr>
              <a:t>i</a:t>
            </a:r>
            <a:r>
              <a:rPr sz="600" spc="-9" dirty="0">
                <a:solidFill>
                  <a:prstClr val="black"/>
                </a:solidFill>
                <a:latin typeface="Helvetica" charset="0"/>
                <a:ea typeface="Helvetica" charset="0"/>
                <a:cs typeface="Helvetica" charset="0"/>
              </a:rPr>
              <a:t>n</a:t>
            </a:r>
            <a:r>
              <a:rPr sz="600" spc="-2" dirty="0">
                <a:solidFill>
                  <a:prstClr val="black"/>
                </a:solidFill>
                <a:latin typeface="Helvetica" charset="0"/>
                <a:ea typeface="Helvetica" charset="0"/>
                <a:cs typeface="Helvetica" charset="0"/>
              </a:rPr>
              <a:t>c</a:t>
            </a:r>
            <a:r>
              <a:rPr sz="600" spc="-18" dirty="0">
                <a:solidFill>
                  <a:prstClr val="black"/>
                </a:solidFill>
                <a:latin typeface="Helvetica" charset="0"/>
                <a:ea typeface="Helvetica" charset="0"/>
                <a:cs typeface="Helvetica" charset="0"/>
              </a:rPr>
              <a:t>e</a:t>
            </a:r>
            <a:r>
              <a:rPr sz="600" spc="-14" dirty="0">
                <a:solidFill>
                  <a:prstClr val="black"/>
                </a:solidFill>
                <a:latin typeface="Helvetica" charset="0"/>
                <a:ea typeface="Helvetica" charset="0"/>
                <a:cs typeface="Helvetica" charset="0"/>
              </a:rPr>
              <a:t>t</a:t>
            </a:r>
            <a:r>
              <a:rPr sz="600" spc="-11" dirty="0">
                <a:solidFill>
                  <a:prstClr val="black"/>
                </a:solidFill>
                <a:latin typeface="Helvetica" charset="0"/>
                <a:ea typeface="Helvetica" charset="0"/>
                <a:cs typeface="Helvetica" charset="0"/>
              </a:rPr>
              <a:t>o</a:t>
            </a:r>
            <a:r>
              <a:rPr sz="600" spc="-5" dirty="0">
                <a:solidFill>
                  <a:prstClr val="black"/>
                </a:solidFill>
                <a:latin typeface="Helvetica" charset="0"/>
                <a:ea typeface="Helvetica" charset="0"/>
                <a:cs typeface="Helvetica" charset="0"/>
              </a:rPr>
              <a:t>n</a:t>
            </a:r>
            <a:r>
              <a:rPr sz="600" spc="-2" dirty="0">
                <a:solidFill>
                  <a:prstClr val="black"/>
                </a:solidFill>
                <a:latin typeface="Helvetica" charset="0"/>
                <a:ea typeface="Helvetica" charset="0"/>
                <a:cs typeface="Helvetica" charset="0"/>
              </a:rPr>
              <a:t> </a:t>
            </a:r>
            <a:r>
              <a:rPr sz="600" spc="-18" dirty="0">
                <a:solidFill>
                  <a:prstClr val="black"/>
                </a:solidFill>
                <a:latin typeface="Helvetica" charset="0"/>
                <a:ea typeface="Helvetica" charset="0"/>
                <a:cs typeface="Helvetica" charset="0"/>
              </a:rPr>
              <a:t>R</a:t>
            </a:r>
            <a:r>
              <a:rPr sz="600" spc="-23" dirty="0">
                <a:solidFill>
                  <a:prstClr val="black"/>
                </a:solidFill>
                <a:latin typeface="Helvetica" charset="0"/>
                <a:ea typeface="Helvetica" charset="0"/>
                <a:cs typeface="Helvetica" charset="0"/>
              </a:rPr>
              <a:t>e</a:t>
            </a:r>
            <a:r>
              <a:rPr sz="600" spc="-9" dirty="0">
                <a:solidFill>
                  <a:prstClr val="black"/>
                </a:solidFill>
                <a:latin typeface="Helvetica" charset="0"/>
                <a:ea typeface="Helvetica" charset="0"/>
                <a:cs typeface="Helvetica" charset="0"/>
              </a:rPr>
              <a:t>v</a:t>
            </a:r>
            <a:r>
              <a:rPr sz="600" spc="-5" dirty="0">
                <a:solidFill>
                  <a:prstClr val="black"/>
                </a:solidFill>
                <a:latin typeface="Helvetica" charset="0"/>
                <a:ea typeface="Helvetica" charset="0"/>
                <a:cs typeface="Helvetica" charset="0"/>
              </a:rPr>
              <a:t>i</a:t>
            </a:r>
            <a:r>
              <a:rPr sz="600" spc="-20" dirty="0">
                <a:solidFill>
                  <a:prstClr val="black"/>
                </a:solidFill>
                <a:latin typeface="Helvetica" charset="0"/>
                <a:ea typeface="Helvetica" charset="0"/>
                <a:cs typeface="Helvetica" charset="0"/>
              </a:rPr>
              <a:t>e</a:t>
            </a:r>
            <a:r>
              <a:rPr sz="600" spc="-7" dirty="0">
                <a:solidFill>
                  <a:prstClr val="black"/>
                </a:solidFill>
                <a:latin typeface="Helvetica" charset="0"/>
                <a:ea typeface="Helvetica" charset="0"/>
                <a:cs typeface="Helvetica" charset="0"/>
              </a:rPr>
              <a:t>w</a:t>
            </a:r>
            <a:r>
              <a:rPr sz="600" spc="-2" dirty="0">
                <a:solidFill>
                  <a:prstClr val="black"/>
                </a:solidFill>
                <a:latin typeface="Helvetica" charset="0"/>
                <a:ea typeface="Helvetica" charset="0"/>
                <a:cs typeface="Helvetica" charset="0"/>
              </a:rPr>
              <a:t> </a:t>
            </a:r>
            <a:r>
              <a:rPr sz="600" spc="-9" dirty="0">
                <a:solidFill>
                  <a:prstClr val="black"/>
                </a:solidFill>
                <a:latin typeface="Helvetica" charset="0"/>
                <a:ea typeface="Helvetica" charset="0"/>
                <a:cs typeface="Helvetica" charset="0"/>
              </a:rPr>
              <a:t>s</a:t>
            </a:r>
            <a:r>
              <a:rPr sz="600" spc="-16" dirty="0">
                <a:solidFill>
                  <a:prstClr val="black"/>
                </a:solidFill>
                <a:latin typeface="Helvetica" charset="0"/>
                <a:ea typeface="Helvetica" charset="0"/>
                <a:cs typeface="Helvetica" charset="0"/>
              </a:rPr>
              <a:t>u</a:t>
            </a:r>
            <a:r>
              <a:rPr sz="600" spc="11" dirty="0">
                <a:solidFill>
                  <a:prstClr val="black"/>
                </a:solidFill>
                <a:latin typeface="Helvetica" charset="0"/>
                <a:ea typeface="Helvetica" charset="0"/>
                <a:cs typeface="Helvetica" charset="0"/>
              </a:rPr>
              <a:t>r</a:t>
            </a:r>
            <a:r>
              <a:rPr sz="600" spc="-23" dirty="0">
                <a:solidFill>
                  <a:prstClr val="black"/>
                </a:solidFill>
                <a:latin typeface="Helvetica" charset="0"/>
                <a:ea typeface="Helvetica" charset="0"/>
                <a:cs typeface="Helvetica" charset="0"/>
              </a:rPr>
              <a:t>v</a:t>
            </a:r>
            <a:r>
              <a:rPr sz="600" spc="-25"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y</a:t>
            </a:r>
            <a:r>
              <a:rPr sz="600" spc="-2" dirty="0">
                <a:solidFill>
                  <a:prstClr val="black"/>
                </a:solidFill>
                <a:latin typeface="Helvetica" charset="0"/>
                <a:ea typeface="Helvetica" charset="0"/>
                <a:cs typeface="Helvetica" charset="0"/>
              </a:rPr>
              <a:t> </a:t>
            </a:r>
            <a:r>
              <a:rPr sz="600" spc="-18" dirty="0">
                <a:solidFill>
                  <a:prstClr val="black"/>
                </a:solidFill>
                <a:latin typeface="Helvetica" charset="0"/>
                <a:ea typeface="Helvetica" charset="0"/>
                <a:cs typeface="Helvetica" charset="0"/>
              </a:rPr>
              <a:t>o</a:t>
            </a:r>
            <a:r>
              <a:rPr sz="600" spc="-2" dirty="0">
                <a:solidFill>
                  <a:prstClr val="black"/>
                </a:solidFill>
                <a:latin typeface="Helvetica" charset="0"/>
                <a:ea typeface="Helvetica" charset="0"/>
                <a:cs typeface="Helvetica" charset="0"/>
              </a:rPr>
              <a:t>f</a:t>
            </a:r>
            <a:r>
              <a:rPr sz="600" dirty="0">
                <a:solidFill>
                  <a:prstClr val="black"/>
                </a:solidFill>
                <a:latin typeface="Helvetica" charset="0"/>
                <a:ea typeface="Helvetica" charset="0"/>
                <a:cs typeface="Helvetica" charset="0"/>
              </a:rPr>
              <a:t> </a:t>
            </a:r>
            <a:r>
              <a:rPr sz="600" spc="-14" dirty="0">
                <a:solidFill>
                  <a:prstClr val="black"/>
                </a:solidFill>
                <a:latin typeface="Helvetica" charset="0"/>
                <a:ea typeface="Helvetica" charset="0"/>
                <a:cs typeface="Helvetica" charset="0"/>
              </a:rPr>
              <a:t>p</a:t>
            </a:r>
            <a:r>
              <a:rPr sz="600" spc="-11" dirty="0">
                <a:solidFill>
                  <a:prstClr val="black"/>
                </a:solidFill>
                <a:latin typeface="Helvetica" charset="0"/>
                <a:ea typeface="Helvetica" charset="0"/>
                <a:cs typeface="Helvetica" charset="0"/>
              </a:rPr>
              <a:t>a</a:t>
            </a:r>
            <a:r>
              <a:rPr sz="600" spc="-14" dirty="0">
                <a:solidFill>
                  <a:prstClr val="black"/>
                </a:solidFill>
                <a:latin typeface="Helvetica" charset="0"/>
                <a:ea typeface="Helvetica" charset="0"/>
                <a:cs typeface="Helvetica" charset="0"/>
              </a:rPr>
              <a:t>r</a:t>
            </a:r>
            <a:r>
              <a:rPr sz="600" spc="-11" dirty="0">
                <a:solidFill>
                  <a:prstClr val="black"/>
                </a:solidFill>
                <a:latin typeface="Helvetica" charset="0"/>
                <a:ea typeface="Helvetica" charset="0"/>
                <a:cs typeface="Helvetica" charset="0"/>
              </a:rPr>
              <a:t>e</a:t>
            </a:r>
            <a:r>
              <a:rPr sz="600" spc="-16" dirty="0">
                <a:solidFill>
                  <a:prstClr val="black"/>
                </a:solidFill>
                <a:latin typeface="Helvetica" charset="0"/>
                <a:ea typeface="Helvetica" charset="0"/>
                <a:cs typeface="Helvetica" charset="0"/>
              </a:rPr>
              <a:t>n</a:t>
            </a:r>
            <a:r>
              <a:rPr sz="600" spc="-7" dirty="0">
                <a:solidFill>
                  <a:prstClr val="black"/>
                </a:solidFill>
                <a:latin typeface="Helvetica" charset="0"/>
                <a:ea typeface="Helvetica" charset="0"/>
                <a:cs typeface="Helvetica" charset="0"/>
              </a:rPr>
              <a:t>t</a:t>
            </a:r>
            <a:r>
              <a:rPr sz="600" spc="-5" dirty="0">
                <a:solidFill>
                  <a:prstClr val="black"/>
                </a:solidFill>
                <a:latin typeface="Helvetica" charset="0"/>
                <a:ea typeface="Helvetica" charset="0"/>
                <a:cs typeface="Helvetica" charset="0"/>
              </a:rPr>
              <a:t>s</a:t>
            </a:r>
            <a:r>
              <a:rPr sz="600" spc="-2" dirty="0">
                <a:solidFill>
                  <a:prstClr val="black"/>
                </a:solidFill>
                <a:latin typeface="Helvetica" charset="0"/>
                <a:ea typeface="Helvetica" charset="0"/>
                <a:cs typeface="Helvetica" charset="0"/>
              </a:rPr>
              <a:t> </a:t>
            </a:r>
            <a:r>
              <a:rPr sz="600" spc="-18" dirty="0">
                <a:solidFill>
                  <a:prstClr val="black"/>
                </a:solidFill>
                <a:latin typeface="Helvetica" charset="0"/>
                <a:ea typeface="Helvetica" charset="0"/>
                <a:cs typeface="Helvetica" charset="0"/>
              </a:rPr>
              <a:t>o</a:t>
            </a:r>
            <a:r>
              <a:rPr sz="600" spc="-2" dirty="0">
                <a:solidFill>
                  <a:prstClr val="black"/>
                </a:solidFill>
                <a:latin typeface="Helvetica" charset="0"/>
                <a:ea typeface="Helvetica" charset="0"/>
                <a:cs typeface="Helvetica" charset="0"/>
              </a:rPr>
              <a:t>f</a:t>
            </a:r>
            <a:r>
              <a:rPr sz="600" dirty="0">
                <a:solidFill>
                  <a:prstClr val="black"/>
                </a:solidFill>
                <a:latin typeface="Helvetica" charset="0"/>
                <a:ea typeface="Helvetica" charset="0"/>
                <a:cs typeface="Helvetica" charset="0"/>
              </a:rPr>
              <a:t> </a:t>
            </a:r>
            <a:r>
              <a:rPr sz="600" spc="-9" dirty="0">
                <a:solidFill>
                  <a:prstClr val="black"/>
                </a:solidFill>
                <a:latin typeface="Helvetica" charset="0"/>
                <a:ea typeface="Helvetica" charset="0"/>
                <a:cs typeface="Helvetica" charset="0"/>
              </a:rPr>
              <a:t>s</a:t>
            </a:r>
            <a:r>
              <a:rPr sz="600" spc="-11" dirty="0">
                <a:solidFill>
                  <a:prstClr val="black"/>
                </a:solidFill>
                <a:latin typeface="Helvetica" charset="0"/>
                <a:ea typeface="Helvetica" charset="0"/>
                <a:cs typeface="Helvetica" charset="0"/>
              </a:rPr>
              <a:t>tu</a:t>
            </a:r>
            <a:r>
              <a:rPr sz="600" spc="-9" dirty="0">
                <a:solidFill>
                  <a:prstClr val="black"/>
                </a:solidFill>
                <a:latin typeface="Helvetica" charset="0"/>
                <a:ea typeface="Helvetica" charset="0"/>
                <a:cs typeface="Helvetica" charset="0"/>
              </a:rPr>
              <a:t>d</a:t>
            </a:r>
            <a:r>
              <a:rPr sz="600" spc="-11" dirty="0">
                <a:solidFill>
                  <a:prstClr val="black"/>
                </a:solidFill>
                <a:latin typeface="Helvetica" charset="0"/>
                <a:ea typeface="Helvetica" charset="0"/>
                <a:cs typeface="Helvetica" charset="0"/>
              </a:rPr>
              <a:t>e</a:t>
            </a:r>
            <a:r>
              <a:rPr sz="600" spc="-16" dirty="0">
                <a:solidFill>
                  <a:prstClr val="black"/>
                </a:solidFill>
                <a:latin typeface="Helvetica" charset="0"/>
                <a:ea typeface="Helvetica" charset="0"/>
                <a:cs typeface="Helvetica" charset="0"/>
              </a:rPr>
              <a:t>n</a:t>
            </a:r>
            <a:r>
              <a:rPr sz="600" spc="-7" dirty="0">
                <a:solidFill>
                  <a:prstClr val="black"/>
                </a:solidFill>
                <a:latin typeface="Helvetica" charset="0"/>
                <a:ea typeface="Helvetica" charset="0"/>
                <a:cs typeface="Helvetica" charset="0"/>
              </a:rPr>
              <a:t>t</a:t>
            </a:r>
            <a:r>
              <a:rPr sz="600" spc="-5" dirty="0">
                <a:solidFill>
                  <a:prstClr val="black"/>
                </a:solidFill>
                <a:latin typeface="Helvetica" charset="0"/>
                <a:ea typeface="Helvetica" charset="0"/>
                <a:cs typeface="Helvetica" charset="0"/>
              </a:rPr>
              <a:t>s</a:t>
            </a:r>
            <a:r>
              <a:rPr lang="en-US" sz="600" spc="-5" dirty="0">
                <a:solidFill>
                  <a:prstClr val="black"/>
                </a:solidFill>
                <a:latin typeface="Helvetica" charset="0"/>
                <a:ea typeface="Helvetica" charset="0"/>
                <a:cs typeface="Helvetica" charset="0"/>
              </a:rPr>
              <a:t> </a:t>
            </a:r>
            <a:r>
              <a:rPr sz="600" spc="-14" dirty="0">
                <a:solidFill>
                  <a:prstClr val="black"/>
                </a:solidFill>
                <a:latin typeface="Helvetica" charset="0"/>
                <a:ea typeface="Helvetica" charset="0"/>
                <a:cs typeface="Helvetica" charset="0"/>
              </a:rPr>
              <a:t>en</a:t>
            </a:r>
            <a:r>
              <a:rPr sz="600" spc="-9" dirty="0">
                <a:solidFill>
                  <a:prstClr val="black"/>
                </a:solidFill>
                <a:latin typeface="Helvetica" charset="0"/>
                <a:ea typeface="Helvetica" charset="0"/>
                <a:cs typeface="Helvetica" charset="0"/>
              </a:rPr>
              <a:t>r</a:t>
            </a:r>
            <a:r>
              <a:rPr sz="600" spc="-11" dirty="0">
                <a:solidFill>
                  <a:prstClr val="black"/>
                </a:solidFill>
                <a:latin typeface="Helvetica" charset="0"/>
                <a:ea typeface="Helvetica" charset="0"/>
                <a:cs typeface="Helvetica" charset="0"/>
              </a:rPr>
              <a:t>o</a:t>
            </a:r>
            <a:r>
              <a:rPr sz="600" spc="-9" dirty="0">
                <a:solidFill>
                  <a:prstClr val="black"/>
                </a:solidFill>
                <a:latin typeface="Helvetica" charset="0"/>
                <a:ea typeface="Helvetica" charset="0"/>
                <a:cs typeface="Helvetica" charset="0"/>
              </a:rPr>
              <a:t>l</a:t>
            </a:r>
            <a:r>
              <a:rPr sz="600" spc="-5" dirty="0">
                <a:solidFill>
                  <a:prstClr val="black"/>
                </a:solidFill>
                <a:latin typeface="Helvetica" charset="0"/>
                <a:ea typeface="Helvetica" charset="0"/>
                <a:cs typeface="Helvetica" charset="0"/>
              </a:rPr>
              <a:t>l</a:t>
            </a:r>
            <a:r>
              <a:rPr sz="600" spc="-9"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d</a:t>
            </a:r>
            <a:r>
              <a:rPr sz="600" spc="-2" dirty="0">
                <a:solidFill>
                  <a:prstClr val="black"/>
                </a:solidFill>
                <a:latin typeface="Helvetica" charset="0"/>
                <a:ea typeface="Helvetica" charset="0"/>
                <a:cs typeface="Helvetica" charset="0"/>
              </a:rPr>
              <a:t> </a:t>
            </a:r>
            <a:r>
              <a:rPr sz="600" spc="-7" dirty="0">
                <a:solidFill>
                  <a:prstClr val="black"/>
                </a:solidFill>
                <a:latin typeface="Helvetica" charset="0"/>
                <a:ea typeface="Helvetica" charset="0"/>
                <a:cs typeface="Helvetica" charset="0"/>
              </a:rPr>
              <a:t>i</a:t>
            </a:r>
            <a:r>
              <a:rPr sz="600" spc="-5" dirty="0">
                <a:solidFill>
                  <a:prstClr val="black"/>
                </a:solidFill>
                <a:latin typeface="Helvetica" charset="0"/>
                <a:ea typeface="Helvetica" charset="0"/>
                <a:cs typeface="Helvetica" charset="0"/>
              </a:rPr>
              <a:t>n</a:t>
            </a:r>
            <a:r>
              <a:rPr sz="600" spc="-2" dirty="0">
                <a:solidFill>
                  <a:prstClr val="black"/>
                </a:solidFill>
                <a:latin typeface="Helvetica" charset="0"/>
                <a:ea typeface="Helvetica" charset="0"/>
                <a:cs typeface="Helvetica" charset="0"/>
              </a:rPr>
              <a:t> </a:t>
            </a:r>
            <a:r>
              <a:rPr sz="600" spc="-5" dirty="0">
                <a:solidFill>
                  <a:prstClr val="black"/>
                </a:solidFill>
                <a:latin typeface="Helvetica" charset="0"/>
                <a:ea typeface="Helvetica" charset="0"/>
                <a:cs typeface="Helvetica" charset="0"/>
              </a:rPr>
              <a:t>4</a:t>
            </a:r>
            <a:r>
              <a:rPr lang="en-US" sz="600" spc="-5" dirty="0">
                <a:solidFill>
                  <a:prstClr val="black"/>
                </a:solidFill>
                <a:latin typeface="Helvetica" charset="0"/>
                <a:ea typeface="Helvetica" charset="0"/>
                <a:cs typeface="Helvetica" charset="0"/>
              </a:rPr>
              <a:t>-</a:t>
            </a:r>
            <a:r>
              <a:rPr sz="600" spc="-23" dirty="0">
                <a:solidFill>
                  <a:prstClr val="black"/>
                </a:solidFill>
                <a:latin typeface="Helvetica" charset="0"/>
                <a:ea typeface="Helvetica" charset="0"/>
                <a:cs typeface="Helvetica" charset="0"/>
              </a:rPr>
              <a:t>y</a:t>
            </a:r>
            <a:r>
              <a:rPr sz="600" spc="-16" dirty="0">
                <a:solidFill>
                  <a:prstClr val="black"/>
                </a:solidFill>
                <a:latin typeface="Helvetica" charset="0"/>
                <a:ea typeface="Helvetica" charset="0"/>
                <a:cs typeface="Helvetica" charset="0"/>
              </a:rPr>
              <a:t>e</a:t>
            </a:r>
            <a:r>
              <a:rPr sz="600" spc="-11" dirty="0">
                <a:solidFill>
                  <a:prstClr val="black"/>
                </a:solidFill>
                <a:latin typeface="Helvetica" charset="0"/>
                <a:ea typeface="Helvetica" charset="0"/>
                <a:cs typeface="Helvetica" charset="0"/>
              </a:rPr>
              <a:t>a</a:t>
            </a:r>
            <a:r>
              <a:rPr sz="600" spc="-5" dirty="0">
                <a:solidFill>
                  <a:prstClr val="black"/>
                </a:solidFill>
                <a:latin typeface="Helvetica" charset="0"/>
                <a:ea typeface="Helvetica" charset="0"/>
                <a:cs typeface="Helvetica" charset="0"/>
              </a:rPr>
              <a:t>r</a:t>
            </a:r>
            <a:r>
              <a:rPr sz="600" spc="-2" dirty="0">
                <a:solidFill>
                  <a:prstClr val="black"/>
                </a:solidFill>
                <a:latin typeface="Helvetica" charset="0"/>
                <a:ea typeface="Helvetica" charset="0"/>
                <a:cs typeface="Helvetica" charset="0"/>
              </a:rPr>
              <a:t> c</a:t>
            </a:r>
            <a:r>
              <a:rPr sz="600" spc="-11" dirty="0">
                <a:solidFill>
                  <a:prstClr val="black"/>
                </a:solidFill>
                <a:latin typeface="Helvetica" charset="0"/>
                <a:ea typeface="Helvetica" charset="0"/>
                <a:cs typeface="Helvetica" charset="0"/>
              </a:rPr>
              <a:t>o</a:t>
            </a:r>
            <a:r>
              <a:rPr sz="600" spc="-9" dirty="0">
                <a:solidFill>
                  <a:prstClr val="black"/>
                </a:solidFill>
                <a:latin typeface="Helvetica" charset="0"/>
                <a:ea typeface="Helvetica" charset="0"/>
                <a:cs typeface="Helvetica" charset="0"/>
              </a:rPr>
              <a:t>l</a:t>
            </a:r>
            <a:r>
              <a:rPr sz="600" spc="-5" dirty="0">
                <a:solidFill>
                  <a:prstClr val="black"/>
                </a:solidFill>
                <a:latin typeface="Helvetica" charset="0"/>
                <a:ea typeface="Helvetica" charset="0"/>
                <a:cs typeface="Helvetica" charset="0"/>
              </a:rPr>
              <a:t>l</a:t>
            </a:r>
            <a:r>
              <a:rPr sz="600" spc="-9" dirty="0">
                <a:solidFill>
                  <a:prstClr val="black"/>
                </a:solidFill>
                <a:latin typeface="Helvetica" charset="0"/>
                <a:ea typeface="Helvetica" charset="0"/>
                <a:cs typeface="Helvetica" charset="0"/>
              </a:rPr>
              <a:t>e</a:t>
            </a:r>
            <a:r>
              <a:rPr sz="600" spc="-11" dirty="0">
                <a:solidFill>
                  <a:prstClr val="black"/>
                </a:solidFill>
                <a:latin typeface="Helvetica" charset="0"/>
                <a:ea typeface="Helvetica" charset="0"/>
                <a:cs typeface="Helvetica" charset="0"/>
              </a:rPr>
              <a:t>g</a:t>
            </a:r>
            <a:r>
              <a:rPr sz="600" spc="-14"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s</a:t>
            </a:r>
            <a:endParaRPr sz="600" dirty="0">
              <a:solidFill>
                <a:prstClr val="black"/>
              </a:solidFill>
              <a:latin typeface="Helvetica" charset="0"/>
              <a:ea typeface="Helvetica" charset="0"/>
              <a:cs typeface="Helvetica" charset="0"/>
            </a:endParaRPr>
          </a:p>
          <a:p>
            <a:endParaRPr sz="600" dirty="0">
              <a:solidFill>
                <a:prstClr val="black"/>
              </a:solidFill>
              <a:latin typeface="Helvetica" charset="0"/>
              <a:ea typeface="Helvetica" charset="0"/>
              <a:cs typeface="Helvetica" charset="0"/>
            </a:endParaRPr>
          </a:p>
          <a:p>
            <a:pPr marL="77687" marR="2310" indent="-72200" algn="just">
              <a:lnSpc>
                <a:spcPct val="124900"/>
              </a:lnSpc>
            </a:pPr>
            <a:r>
              <a:rPr sz="600" spc="-9" dirty="0">
                <a:solidFill>
                  <a:prstClr val="black"/>
                </a:solidFill>
                <a:latin typeface="Helvetica" charset="0"/>
                <a:ea typeface="Helvetica" charset="0"/>
                <a:cs typeface="Helvetica" charset="0"/>
              </a:rPr>
              <a:t>*</a:t>
            </a:r>
            <a:r>
              <a:rPr sz="600" spc="-5" dirty="0">
                <a:solidFill>
                  <a:prstClr val="black"/>
                </a:solidFill>
                <a:latin typeface="Helvetica" charset="0"/>
                <a:ea typeface="Helvetica" charset="0"/>
                <a:cs typeface="Helvetica" charset="0"/>
              </a:rPr>
              <a:t>*</a:t>
            </a:r>
            <a:r>
              <a:rPr sz="600" spc="-2" dirty="0">
                <a:solidFill>
                  <a:prstClr val="black"/>
                </a:solidFill>
                <a:latin typeface="Helvetica" charset="0"/>
                <a:ea typeface="Helvetica" charset="0"/>
                <a:cs typeface="Helvetica" charset="0"/>
              </a:rPr>
              <a:t> </a:t>
            </a:r>
            <a:r>
              <a:rPr sz="600" spc="-9" dirty="0">
                <a:solidFill>
                  <a:prstClr val="black"/>
                </a:solidFill>
                <a:latin typeface="Helvetica" charset="0"/>
                <a:ea typeface="Helvetica" charset="0"/>
                <a:cs typeface="Helvetica" charset="0"/>
              </a:rPr>
              <a:t>Ba</a:t>
            </a:r>
            <a:r>
              <a:rPr sz="600" spc="-7" dirty="0">
                <a:solidFill>
                  <a:prstClr val="black"/>
                </a:solidFill>
                <a:latin typeface="Helvetica" charset="0"/>
                <a:ea typeface="Helvetica" charset="0"/>
                <a:cs typeface="Helvetica" charset="0"/>
              </a:rPr>
              <a:t>s</a:t>
            </a:r>
            <a:r>
              <a:rPr sz="600" spc="-9"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d</a:t>
            </a:r>
            <a:r>
              <a:rPr sz="600" spc="-2" dirty="0">
                <a:solidFill>
                  <a:prstClr val="black"/>
                </a:solidFill>
                <a:latin typeface="Helvetica" charset="0"/>
                <a:ea typeface="Helvetica" charset="0"/>
                <a:cs typeface="Helvetica" charset="0"/>
              </a:rPr>
              <a:t> </a:t>
            </a:r>
            <a:r>
              <a:rPr sz="600" spc="-11" dirty="0">
                <a:solidFill>
                  <a:prstClr val="black"/>
                </a:solidFill>
                <a:latin typeface="Helvetica" charset="0"/>
                <a:ea typeface="Helvetica" charset="0"/>
                <a:cs typeface="Helvetica" charset="0"/>
              </a:rPr>
              <a:t>o</a:t>
            </a:r>
            <a:r>
              <a:rPr sz="600" spc="-5" dirty="0">
                <a:solidFill>
                  <a:prstClr val="black"/>
                </a:solidFill>
                <a:latin typeface="Helvetica" charset="0"/>
                <a:ea typeface="Helvetica" charset="0"/>
                <a:cs typeface="Helvetica" charset="0"/>
              </a:rPr>
              <a:t>n</a:t>
            </a:r>
            <a:r>
              <a:rPr sz="600" spc="-2" dirty="0">
                <a:solidFill>
                  <a:prstClr val="black"/>
                </a:solidFill>
                <a:latin typeface="Helvetica" charset="0"/>
                <a:ea typeface="Helvetica" charset="0"/>
                <a:cs typeface="Helvetica" charset="0"/>
              </a:rPr>
              <a:t> </a:t>
            </a:r>
            <a:r>
              <a:rPr sz="600" spc="-5" dirty="0">
                <a:solidFill>
                  <a:prstClr val="black"/>
                </a:solidFill>
                <a:latin typeface="Helvetica" charset="0"/>
                <a:ea typeface="Helvetica" charset="0"/>
                <a:cs typeface="Helvetica" charset="0"/>
              </a:rPr>
              <a:t>a</a:t>
            </a:r>
            <a:r>
              <a:rPr sz="600" spc="-2" dirty="0">
                <a:solidFill>
                  <a:prstClr val="black"/>
                </a:solidFill>
                <a:latin typeface="Helvetica" charset="0"/>
                <a:ea typeface="Helvetica" charset="0"/>
                <a:cs typeface="Helvetica" charset="0"/>
              </a:rPr>
              <a:t> </a:t>
            </a:r>
            <a:r>
              <a:rPr sz="600" spc="-9" dirty="0">
                <a:solidFill>
                  <a:prstClr val="black"/>
                </a:solidFill>
                <a:latin typeface="Helvetica" charset="0"/>
                <a:ea typeface="Helvetica" charset="0"/>
                <a:cs typeface="Helvetica" charset="0"/>
              </a:rPr>
              <a:t>2</a:t>
            </a:r>
            <a:r>
              <a:rPr sz="600" spc="-34" dirty="0">
                <a:solidFill>
                  <a:prstClr val="black"/>
                </a:solidFill>
                <a:latin typeface="Helvetica" charset="0"/>
                <a:ea typeface="Helvetica" charset="0"/>
                <a:cs typeface="Helvetica" charset="0"/>
              </a:rPr>
              <a:t>0</a:t>
            </a:r>
            <a:r>
              <a:rPr sz="600" spc="-57" dirty="0">
                <a:solidFill>
                  <a:prstClr val="black"/>
                </a:solidFill>
                <a:latin typeface="Helvetica" charset="0"/>
                <a:ea typeface="Helvetica" charset="0"/>
                <a:cs typeface="Helvetica" charset="0"/>
              </a:rPr>
              <a:t>1</a:t>
            </a:r>
            <a:r>
              <a:rPr sz="600" spc="-5" dirty="0">
                <a:solidFill>
                  <a:prstClr val="black"/>
                </a:solidFill>
                <a:latin typeface="Helvetica" charset="0"/>
                <a:ea typeface="Helvetica" charset="0"/>
                <a:cs typeface="Helvetica" charset="0"/>
              </a:rPr>
              <a:t>5</a:t>
            </a:r>
            <a:r>
              <a:rPr sz="600" spc="-2" dirty="0">
                <a:solidFill>
                  <a:prstClr val="black"/>
                </a:solidFill>
                <a:latin typeface="Helvetica" charset="0"/>
                <a:ea typeface="Helvetica" charset="0"/>
                <a:cs typeface="Helvetica" charset="0"/>
              </a:rPr>
              <a:t> </a:t>
            </a:r>
            <a:r>
              <a:rPr sz="600" spc="-25" dirty="0">
                <a:solidFill>
                  <a:prstClr val="black"/>
                </a:solidFill>
                <a:latin typeface="Helvetica" charset="0"/>
                <a:ea typeface="Helvetica" charset="0"/>
                <a:cs typeface="Helvetica" charset="0"/>
              </a:rPr>
              <a:t>P</a:t>
            </a:r>
            <a:r>
              <a:rPr sz="600" spc="-9" dirty="0">
                <a:solidFill>
                  <a:prstClr val="black"/>
                </a:solidFill>
                <a:latin typeface="Helvetica" charset="0"/>
                <a:ea typeface="Helvetica" charset="0"/>
                <a:cs typeface="Helvetica" charset="0"/>
              </a:rPr>
              <a:t>r</a:t>
            </a:r>
            <a:r>
              <a:rPr sz="600" spc="-7" dirty="0">
                <a:solidFill>
                  <a:prstClr val="black"/>
                </a:solidFill>
                <a:latin typeface="Helvetica" charset="0"/>
                <a:ea typeface="Helvetica" charset="0"/>
                <a:cs typeface="Helvetica" charset="0"/>
              </a:rPr>
              <a:t>i</a:t>
            </a:r>
            <a:r>
              <a:rPr sz="600" spc="-9" dirty="0">
                <a:solidFill>
                  <a:prstClr val="black"/>
                </a:solidFill>
                <a:latin typeface="Helvetica" charset="0"/>
                <a:ea typeface="Helvetica" charset="0"/>
                <a:cs typeface="Helvetica" charset="0"/>
              </a:rPr>
              <a:t>n</a:t>
            </a:r>
            <a:r>
              <a:rPr sz="600" spc="-2" dirty="0">
                <a:solidFill>
                  <a:prstClr val="black"/>
                </a:solidFill>
                <a:latin typeface="Helvetica" charset="0"/>
                <a:ea typeface="Helvetica" charset="0"/>
                <a:cs typeface="Helvetica" charset="0"/>
              </a:rPr>
              <a:t>c</a:t>
            </a:r>
            <a:r>
              <a:rPr sz="600" spc="-18" dirty="0">
                <a:solidFill>
                  <a:prstClr val="black"/>
                </a:solidFill>
                <a:latin typeface="Helvetica" charset="0"/>
                <a:ea typeface="Helvetica" charset="0"/>
                <a:cs typeface="Helvetica" charset="0"/>
              </a:rPr>
              <a:t>e</a:t>
            </a:r>
            <a:r>
              <a:rPr sz="600" spc="-14" dirty="0">
                <a:solidFill>
                  <a:prstClr val="black"/>
                </a:solidFill>
                <a:latin typeface="Helvetica" charset="0"/>
                <a:ea typeface="Helvetica" charset="0"/>
                <a:cs typeface="Helvetica" charset="0"/>
              </a:rPr>
              <a:t>t</a:t>
            </a:r>
            <a:r>
              <a:rPr sz="600" spc="-11" dirty="0">
                <a:solidFill>
                  <a:prstClr val="black"/>
                </a:solidFill>
                <a:latin typeface="Helvetica" charset="0"/>
                <a:ea typeface="Helvetica" charset="0"/>
                <a:cs typeface="Helvetica" charset="0"/>
              </a:rPr>
              <a:t>o</a:t>
            </a:r>
            <a:r>
              <a:rPr sz="600" spc="-5" dirty="0">
                <a:solidFill>
                  <a:prstClr val="black"/>
                </a:solidFill>
                <a:latin typeface="Helvetica" charset="0"/>
                <a:ea typeface="Helvetica" charset="0"/>
                <a:cs typeface="Helvetica" charset="0"/>
              </a:rPr>
              <a:t>n</a:t>
            </a:r>
            <a:r>
              <a:rPr sz="600" spc="-2" dirty="0">
                <a:solidFill>
                  <a:prstClr val="black"/>
                </a:solidFill>
                <a:latin typeface="Helvetica" charset="0"/>
                <a:ea typeface="Helvetica" charset="0"/>
                <a:cs typeface="Helvetica" charset="0"/>
              </a:rPr>
              <a:t> </a:t>
            </a:r>
            <a:r>
              <a:rPr sz="600" spc="-18" dirty="0">
                <a:solidFill>
                  <a:prstClr val="black"/>
                </a:solidFill>
                <a:latin typeface="Helvetica" charset="0"/>
                <a:ea typeface="Helvetica" charset="0"/>
                <a:cs typeface="Helvetica" charset="0"/>
              </a:rPr>
              <a:t>R</a:t>
            </a:r>
            <a:r>
              <a:rPr sz="600" spc="-23" dirty="0">
                <a:solidFill>
                  <a:prstClr val="black"/>
                </a:solidFill>
                <a:latin typeface="Helvetica" charset="0"/>
                <a:ea typeface="Helvetica" charset="0"/>
                <a:cs typeface="Helvetica" charset="0"/>
              </a:rPr>
              <a:t>e</a:t>
            </a:r>
            <a:r>
              <a:rPr sz="600" spc="-9" dirty="0">
                <a:solidFill>
                  <a:prstClr val="black"/>
                </a:solidFill>
                <a:latin typeface="Helvetica" charset="0"/>
                <a:ea typeface="Helvetica" charset="0"/>
                <a:cs typeface="Helvetica" charset="0"/>
              </a:rPr>
              <a:t>v</a:t>
            </a:r>
            <a:r>
              <a:rPr sz="600" spc="-5" dirty="0">
                <a:solidFill>
                  <a:prstClr val="black"/>
                </a:solidFill>
                <a:latin typeface="Helvetica" charset="0"/>
                <a:ea typeface="Helvetica" charset="0"/>
                <a:cs typeface="Helvetica" charset="0"/>
              </a:rPr>
              <a:t>i</a:t>
            </a:r>
            <a:r>
              <a:rPr sz="600" spc="-20" dirty="0">
                <a:solidFill>
                  <a:prstClr val="black"/>
                </a:solidFill>
                <a:latin typeface="Helvetica" charset="0"/>
                <a:ea typeface="Helvetica" charset="0"/>
                <a:cs typeface="Helvetica" charset="0"/>
              </a:rPr>
              <a:t>e</a:t>
            </a:r>
            <a:r>
              <a:rPr sz="600" spc="-7" dirty="0">
                <a:solidFill>
                  <a:prstClr val="black"/>
                </a:solidFill>
                <a:latin typeface="Helvetica" charset="0"/>
                <a:ea typeface="Helvetica" charset="0"/>
                <a:cs typeface="Helvetica" charset="0"/>
              </a:rPr>
              <a:t>w</a:t>
            </a:r>
            <a:r>
              <a:rPr sz="600" spc="-2" dirty="0">
                <a:solidFill>
                  <a:prstClr val="black"/>
                </a:solidFill>
                <a:latin typeface="Helvetica" charset="0"/>
                <a:ea typeface="Helvetica" charset="0"/>
                <a:cs typeface="Helvetica" charset="0"/>
              </a:rPr>
              <a:t> </a:t>
            </a:r>
            <a:r>
              <a:rPr sz="600" spc="-9" dirty="0">
                <a:solidFill>
                  <a:prstClr val="black"/>
                </a:solidFill>
                <a:latin typeface="Helvetica" charset="0"/>
                <a:ea typeface="Helvetica" charset="0"/>
                <a:cs typeface="Helvetica" charset="0"/>
              </a:rPr>
              <a:t>s</a:t>
            </a:r>
            <a:r>
              <a:rPr sz="600" spc="-16" dirty="0">
                <a:solidFill>
                  <a:prstClr val="black"/>
                </a:solidFill>
                <a:latin typeface="Helvetica" charset="0"/>
                <a:ea typeface="Helvetica" charset="0"/>
                <a:cs typeface="Helvetica" charset="0"/>
              </a:rPr>
              <a:t>u</a:t>
            </a:r>
            <a:r>
              <a:rPr sz="600" spc="11" dirty="0">
                <a:solidFill>
                  <a:prstClr val="black"/>
                </a:solidFill>
                <a:latin typeface="Helvetica" charset="0"/>
                <a:ea typeface="Helvetica" charset="0"/>
                <a:cs typeface="Helvetica" charset="0"/>
              </a:rPr>
              <a:t>r</a:t>
            </a:r>
            <a:r>
              <a:rPr sz="600" spc="-23" dirty="0">
                <a:solidFill>
                  <a:prstClr val="black"/>
                </a:solidFill>
                <a:latin typeface="Helvetica" charset="0"/>
                <a:ea typeface="Helvetica" charset="0"/>
                <a:cs typeface="Helvetica" charset="0"/>
              </a:rPr>
              <a:t>v</a:t>
            </a:r>
            <a:r>
              <a:rPr sz="600" spc="-25"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y</a:t>
            </a:r>
            <a:r>
              <a:rPr sz="600" spc="-2" dirty="0">
                <a:solidFill>
                  <a:prstClr val="black"/>
                </a:solidFill>
                <a:latin typeface="Helvetica" charset="0"/>
                <a:ea typeface="Helvetica" charset="0"/>
                <a:cs typeface="Helvetica" charset="0"/>
              </a:rPr>
              <a:t> </a:t>
            </a:r>
            <a:r>
              <a:rPr sz="600" spc="-18" dirty="0">
                <a:solidFill>
                  <a:prstClr val="black"/>
                </a:solidFill>
                <a:latin typeface="Helvetica" charset="0"/>
                <a:ea typeface="Helvetica" charset="0"/>
                <a:cs typeface="Helvetica" charset="0"/>
              </a:rPr>
              <a:t>o</a:t>
            </a:r>
            <a:r>
              <a:rPr sz="600" spc="-2" dirty="0">
                <a:solidFill>
                  <a:prstClr val="black"/>
                </a:solidFill>
                <a:latin typeface="Helvetica" charset="0"/>
                <a:ea typeface="Helvetica" charset="0"/>
                <a:cs typeface="Helvetica" charset="0"/>
              </a:rPr>
              <a:t>f</a:t>
            </a:r>
            <a:r>
              <a:rPr sz="600" dirty="0">
                <a:solidFill>
                  <a:prstClr val="black"/>
                </a:solidFill>
                <a:latin typeface="Helvetica" charset="0"/>
                <a:ea typeface="Helvetica" charset="0"/>
                <a:cs typeface="Helvetica" charset="0"/>
              </a:rPr>
              <a:t> </a:t>
            </a:r>
            <a:r>
              <a:rPr sz="600" spc="-23" dirty="0">
                <a:solidFill>
                  <a:prstClr val="black"/>
                </a:solidFill>
                <a:latin typeface="Helvetica" charset="0"/>
                <a:ea typeface="Helvetica" charset="0"/>
                <a:cs typeface="Helvetica" charset="0"/>
              </a:rPr>
              <a:t>ov</a:t>
            </a:r>
            <a:r>
              <a:rPr sz="600" spc="-14"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r</a:t>
            </a:r>
            <a:r>
              <a:rPr sz="600" spc="-2" dirty="0">
                <a:solidFill>
                  <a:prstClr val="black"/>
                </a:solidFill>
                <a:latin typeface="Helvetica" charset="0"/>
                <a:ea typeface="Helvetica" charset="0"/>
                <a:cs typeface="Helvetica" charset="0"/>
              </a:rPr>
              <a:t> </a:t>
            </a:r>
            <a:r>
              <a:rPr sz="600" spc="-61" dirty="0">
                <a:solidFill>
                  <a:prstClr val="black"/>
                </a:solidFill>
                <a:latin typeface="Helvetica" charset="0"/>
                <a:ea typeface="Helvetica" charset="0"/>
                <a:cs typeface="Helvetica" charset="0"/>
              </a:rPr>
              <a:t>1</a:t>
            </a:r>
            <a:r>
              <a:rPr sz="600" spc="-18" dirty="0">
                <a:solidFill>
                  <a:prstClr val="black"/>
                </a:solidFill>
                <a:latin typeface="Helvetica" charset="0"/>
                <a:ea typeface="Helvetica" charset="0"/>
                <a:cs typeface="Helvetica" charset="0"/>
              </a:rPr>
              <a:t>,</a:t>
            </a:r>
            <a:r>
              <a:rPr sz="600" dirty="0">
                <a:solidFill>
                  <a:prstClr val="black"/>
                </a:solidFill>
                <a:latin typeface="Helvetica" charset="0"/>
                <a:ea typeface="Helvetica" charset="0"/>
                <a:cs typeface="Helvetica" charset="0"/>
              </a:rPr>
              <a:t>00</a:t>
            </a:r>
            <a:r>
              <a:rPr sz="600" spc="-5" dirty="0">
                <a:solidFill>
                  <a:prstClr val="black"/>
                </a:solidFill>
                <a:latin typeface="Helvetica" charset="0"/>
                <a:ea typeface="Helvetica" charset="0"/>
                <a:cs typeface="Helvetica" charset="0"/>
              </a:rPr>
              <a:t>0</a:t>
            </a:r>
            <a:r>
              <a:rPr sz="600" spc="-2" dirty="0">
                <a:solidFill>
                  <a:prstClr val="black"/>
                </a:solidFill>
                <a:latin typeface="Helvetica" charset="0"/>
                <a:ea typeface="Helvetica" charset="0"/>
                <a:cs typeface="Helvetica" charset="0"/>
              </a:rPr>
              <a:t> </a:t>
            </a:r>
            <a:r>
              <a:rPr sz="600" spc="-9" dirty="0">
                <a:solidFill>
                  <a:prstClr val="black"/>
                </a:solidFill>
                <a:latin typeface="Helvetica" charset="0"/>
                <a:ea typeface="Helvetica" charset="0"/>
                <a:cs typeface="Helvetica" charset="0"/>
              </a:rPr>
              <a:t>s</a:t>
            </a:r>
            <a:r>
              <a:rPr sz="600" spc="-11" dirty="0">
                <a:solidFill>
                  <a:prstClr val="black"/>
                </a:solidFill>
                <a:latin typeface="Helvetica" charset="0"/>
                <a:ea typeface="Helvetica" charset="0"/>
                <a:cs typeface="Helvetica" charset="0"/>
              </a:rPr>
              <a:t>tu</a:t>
            </a:r>
            <a:r>
              <a:rPr sz="600" spc="-9" dirty="0">
                <a:solidFill>
                  <a:prstClr val="black"/>
                </a:solidFill>
                <a:latin typeface="Helvetica" charset="0"/>
                <a:ea typeface="Helvetica" charset="0"/>
                <a:cs typeface="Helvetica" charset="0"/>
              </a:rPr>
              <a:t>d</a:t>
            </a:r>
            <a:r>
              <a:rPr sz="600" spc="-14" dirty="0">
                <a:solidFill>
                  <a:prstClr val="black"/>
                </a:solidFill>
                <a:latin typeface="Helvetica" charset="0"/>
                <a:ea typeface="Helvetica" charset="0"/>
                <a:cs typeface="Helvetica" charset="0"/>
              </a:rPr>
              <a:t>en</a:t>
            </a:r>
            <a:r>
              <a:rPr sz="600" spc="-7" dirty="0">
                <a:solidFill>
                  <a:prstClr val="black"/>
                </a:solidFill>
                <a:latin typeface="Helvetica" charset="0"/>
                <a:ea typeface="Helvetica" charset="0"/>
                <a:cs typeface="Helvetica" charset="0"/>
              </a:rPr>
              <a:t>t</a:t>
            </a:r>
            <a:r>
              <a:rPr sz="600" spc="-5" dirty="0">
                <a:solidFill>
                  <a:prstClr val="black"/>
                </a:solidFill>
                <a:latin typeface="Helvetica" charset="0"/>
                <a:ea typeface="Helvetica" charset="0"/>
                <a:cs typeface="Helvetica" charset="0"/>
              </a:rPr>
              <a:t>s</a:t>
            </a:r>
            <a:r>
              <a:rPr lang="en-US" sz="600" spc="-5" dirty="0">
                <a:solidFill>
                  <a:prstClr val="black"/>
                </a:solidFill>
                <a:latin typeface="Helvetica" charset="0"/>
                <a:ea typeface="Helvetica" charset="0"/>
                <a:cs typeface="Helvetica" charset="0"/>
              </a:rPr>
              <a:t> </a:t>
            </a:r>
            <a:r>
              <a:rPr sz="600" spc="-14" dirty="0">
                <a:solidFill>
                  <a:prstClr val="black"/>
                </a:solidFill>
                <a:latin typeface="Helvetica" charset="0"/>
                <a:ea typeface="Helvetica" charset="0"/>
                <a:cs typeface="Helvetica" charset="0"/>
              </a:rPr>
              <a:t>e</a:t>
            </a:r>
            <a:r>
              <a:rPr sz="600" spc="-11" dirty="0">
                <a:solidFill>
                  <a:prstClr val="black"/>
                </a:solidFill>
                <a:latin typeface="Helvetica" charset="0"/>
                <a:ea typeface="Helvetica" charset="0"/>
                <a:cs typeface="Helvetica" charset="0"/>
              </a:rPr>
              <a:t>n</a:t>
            </a:r>
            <a:r>
              <a:rPr sz="600" spc="-9" dirty="0">
                <a:solidFill>
                  <a:prstClr val="black"/>
                </a:solidFill>
                <a:latin typeface="Helvetica" charset="0"/>
                <a:ea typeface="Helvetica" charset="0"/>
                <a:cs typeface="Helvetica" charset="0"/>
              </a:rPr>
              <a:t>r</a:t>
            </a:r>
            <a:r>
              <a:rPr sz="600" spc="-11" dirty="0">
                <a:solidFill>
                  <a:prstClr val="black"/>
                </a:solidFill>
                <a:latin typeface="Helvetica" charset="0"/>
                <a:ea typeface="Helvetica" charset="0"/>
                <a:cs typeface="Helvetica" charset="0"/>
              </a:rPr>
              <a:t>o</a:t>
            </a:r>
            <a:r>
              <a:rPr sz="600" spc="-9" dirty="0">
                <a:solidFill>
                  <a:prstClr val="black"/>
                </a:solidFill>
                <a:latin typeface="Helvetica" charset="0"/>
                <a:ea typeface="Helvetica" charset="0"/>
                <a:cs typeface="Helvetica" charset="0"/>
              </a:rPr>
              <a:t>l</a:t>
            </a:r>
            <a:r>
              <a:rPr sz="600" spc="-5" dirty="0">
                <a:solidFill>
                  <a:prstClr val="black"/>
                </a:solidFill>
                <a:latin typeface="Helvetica" charset="0"/>
                <a:ea typeface="Helvetica" charset="0"/>
                <a:cs typeface="Helvetica" charset="0"/>
              </a:rPr>
              <a:t>l</a:t>
            </a:r>
            <a:r>
              <a:rPr sz="600" spc="-9"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d</a:t>
            </a:r>
            <a:r>
              <a:rPr sz="600" spc="-2" dirty="0">
                <a:solidFill>
                  <a:prstClr val="black"/>
                </a:solidFill>
                <a:latin typeface="Helvetica" charset="0"/>
                <a:ea typeface="Helvetica" charset="0"/>
                <a:cs typeface="Helvetica" charset="0"/>
              </a:rPr>
              <a:t> </a:t>
            </a:r>
            <a:r>
              <a:rPr sz="600" spc="-7" dirty="0">
                <a:solidFill>
                  <a:prstClr val="black"/>
                </a:solidFill>
                <a:latin typeface="Helvetica" charset="0"/>
                <a:ea typeface="Helvetica" charset="0"/>
                <a:cs typeface="Helvetica" charset="0"/>
              </a:rPr>
              <a:t>i</a:t>
            </a:r>
            <a:r>
              <a:rPr sz="600" spc="-5" dirty="0">
                <a:solidFill>
                  <a:prstClr val="black"/>
                </a:solidFill>
                <a:latin typeface="Helvetica" charset="0"/>
                <a:ea typeface="Helvetica" charset="0"/>
                <a:cs typeface="Helvetica" charset="0"/>
              </a:rPr>
              <a:t>n</a:t>
            </a:r>
            <a:r>
              <a:rPr sz="600" spc="-2" dirty="0">
                <a:solidFill>
                  <a:prstClr val="black"/>
                </a:solidFill>
                <a:latin typeface="Helvetica" charset="0"/>
                <a:ea typeface="Helvetica" charset="0"/>
                <a:cs typeface="Helvetica" charset="0"/>
              </a:rPr>
              <a:t> </a:t>
            </a:r>
            <a:r>
              <a:rPr sz="600" spc="-5" dirty="0">
                <a:solidFill>
                  <a:prstClr val="black"/>
                </a:solidFill>
                <a:latin typeface="Helvetica" charset="0"/>
                <a:ea typeface="Helvetica" charset="0"/>
                <a:cs typeface="Helvetica" charset="0"/>
              </a:rPr>
              <a:t>4</a:t>
            </a:r>
            <a:r>
              <a:rPr lang="en-US" sz="600" spc="-2" dirty="0">
                <a:solidFill>
                  <a:prstClr val="black"/>
                </a:solidFill>
                <a:latin typeface="Helvetica" charset="0"/>
                <a:ea typeface="Helvetica" charset="0"/>
                <a:cs typeface="Helvetica" charset="0"/>
              </a:rPr>
              <a:t>-</a:t>
            </a:r>
            <a:r>
              <a:rPr sz="600" spc="-23" dirty="0">
                <a:solidFill>
                  <a:prstClr val="black"/>
                </a:solidFill>
                <a:latin typeface="Helvetica" charset="0"/>
                <a:ea typeface="Helvetica" charset="0"/>
                <a:cs typeface="Helvetica" charset="0"/>
              </a:rPr>
              <a:t>y</a:t>
            </a:r>
            <a:r>
              <a:rPr sz="600" spc="-16" dirty="0">
                <a:solidFill>
                  <a:prstClr val="black"/>
                </a:solidFill>
                <a:latin typeface="Helvetica" charset="0"/>
                <a:ea typeface="Helvetica" charset="0"/>
                <a:cs typeface="Helvetica" charset="0"/>
              </a:rPr>
              <a:t>e</a:t>
            </a:r>
            <a:r>
              <a:rPr sz="600" spc="-11" dirty="0">
                <a:solidFill>
                  <a:prstClr val="black"/>
                </a:solidFill>
                <a:latin typeface="Helvetica" charset="0"/>
                <a:ea typeface="Helvetica" charset="0"/>
                <a:cs typeface="Helvetica" charset="0"/>
              </a:rPr>
              <a:t>a</a:t>
            </a:r>
            <a:r>
              <a:rPr sz="600" spc="-5" dirty="0">
                <a:solidFill>
                  <a:prstClr val="black"/>
                </a:solidFill>
                <a:latin typeface="Helvetica" charset="0"/>
                <a:ea typeface="Helvetica" charset="0"/>
                <a:cs typeface="Helvetica" charset="0"/>
              </a:rPr>
              <a:t>r</a:t>
            </a:r>
            <a:r>
              <a:rPr sz="600" spc="-2" dirty="0">
                <a:solidFill>
                  <a:prstClr val="black"/>
                </a:solidFill>
                <a:latin typeface="Helvetica" charset="0"/>
                <a:ea typeface="Helvetica" charset="0"/>
                <a:cs typeface="Helvetica" charset="0"/>
              </a:rPr>
              <a:t> </a:t>
            </a:r>
            <a:r>
              <a:rPr sz="600" dirty="0">
                <a:solidFill>
                  <a:prstClr val="black"/>
                </a:solidFill>
                <a:latin typeface="Helvetica" charset="0"/>
                <a:ea typeface="Helvetica" charset="0"/>
                <a:cs typeface="Helvetica" charset="0"/>
              </a:rPr>
              <a:t>c</a:t>
            </a:r>
            <a:r>
              <a:rPr sz="600" spc="-11" dirty="0">
                <a:solidFill>
                  <a:prstClr val="black"/>
                </a:solidFill>
                <a:latin typeface="Helvetica" charset="0"/>
                <a:ea typeface="Helvetica" charset="0"/>
                <a:cs typeface="Helvetica" charset="0"/>
              </a:rPr>
              <a:t>o</a:t>
            </a:r>
            <a:r>
              <a:rPr sz="600" spc="-9" dirty="0">
                <a:solidFill>
                  <a:prstClr val="black"/>
                </a:solidFill>
                <a:latin typeface="Helvetica" charset="0"/>
                <a:ea typeface="Helvetica" charset="0"/>
                <a:cs typeface="Helvetica" charset="0"/>
              </a:rPr>
              <a:t>l</a:t>
            </a:r>
            <a:r>
              <a:rPr sz="600" spc="-5" dirty="0">
                <a:solidFill>
                  <a:prstClr val="black"/>
                </a:solidFill>
                <a:latin typeface="Helvetica" charset="0"/>
                <a:ea typeface="Helvetica" charset="0"/>
                <a:cs typeface="Helvetica" charset="0"/>
              </a:rPr>
              <a:t>l</a:t>
            </a:r>
            <a:r>
              <a:rPr sz="600" spc="-9" dirty="0">
                <a:solidFill>
                  <a:prstClr val="black"/>
                </a:solidFill>
                <a:latin typeface="Helvetica" charset="0"/>
                <a:ea typeface="Helvetica" charset="0"/>
                <a:cs typeface="Helvetica" charset="0"/>
              </a:rPr>
              <a:t>e</a:t>
            </a:r>
            <a:r>
              <a:rPr sz="600" spc="-11" dirty="0">
                <a:solidFill>
                  <a:prstClr val="black"/>
                </a:solidFill>
                <a:latin typeface="Helvetica" charset="0"/>
                <a:ea typeface="Helvetica" charset="0"/>
                <a:cs typeface="Helvetica" charset="0"/>
              </a:rPr>
              <a:t>g</a:t>
            </a:r>
            <a:r>
              <a:rPr sz="600" spc="-14"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s</a:t>
            </a:r>
            <a:r>
              <a:rPr sz="600" spc="-2" dirty="0">
                <a:solidFill>
                  <a:prstClr val="black"/>
                </a:solidFill>
                <a:latin typeface="Helvetica" charset="0"/>
                <a:ea typeface="Helvetica" charset="0"/>
                <a:cs typeface="Helvetica" charset="0"/>
              </a:rPr>
              <a:t> </a:t>
            </a:r>
            <a:endParaRPr lang="en-US" sz="600" spc="-2" dirty="0">
              <a:solidFill>
                <a:prstClr val="black"/>
              </a:solidFill>
              <a:latin typeface="Helvetica" charset="0"/>
              <a:ea typeface="Helvetica" charset="0"/>
              <a:cs typeface="Helvetica" charset="0"/>
            </a:endParaRPr>
          </a:p>
          <a:p>
            <a:pPr marL="77687" marR="2310" indent="-72200" algn="just">
              <a:lnSpc>
                <a:spcPct val="124900"/>
              </a:lnSpc>
            </a:pPr>
            <a:r>
              <a:rPr lang="en-US" sz="600" spc="-2" dirty="0">
                <a:solidFill>
                  <a:prstClr val="black"/>
                </a:solidFill>
                <a:latin typeface="Helvetica" charset="0"/>
                <a:ea typeface="Helvetica" charset="0"/>
                <a:cs typeface="Helvetica" charset="0"/>
              </a:rPr>
              <a:t>    </a:t>
            </a:r>
            <a:r>
              <a:rPr sz="600" spc="-11" dirty="0">
                <a:solidFill>
                  <a:prstClr val="black"/>
                </a:solidFill>
                <a:latin typeface="Helvetica" charset="0"/>
                <a:ea typeface="Helvetica" charset="0"/>
                <a:cs typeface="Helvetica" charset="0"/>
              </a:rPr>
              <a:t>a</a:t>
            </a:r>
            <a:r>
              <a:rPr sz="600" spc="-7" dirty="0">
                <a:solidFill>
                  <a:prstClr val="black"/>
                </a:solidFill>
                <a:latin typeface="Helvetica" charset="0"/>
                <a:ea typeface="Helvetica" charset="0"/>
                <a:cs typeface="Helvetica" charset="0"/>
              </a:rPr>
              <a:t>n</a:t>
            </a:r>
            <a:r>
              <a:rPr sz="600" spc="-5" dirty="0">
                <a:solidFill>
                  <a:prstClr val="black"/>
                </a:solidFill>
                <a:latin typeface="Helvetica" charset="0"/>
                <a:ea typeface="Helvetica" charset="0"/>
                <a:cs typeface="Helvetica" charset="0"/>
              </a:rPr>
              <a:t>d</a:t>
            </a:r>
            <a:r>
              <a:rPr sz="600" spc="-2" dirty="0">
                <a:solidFill>
                  <a:prstClr val="black"/>
                </a:solidFill>
                <a:latin typeface="Helvetica" charset="0"/>
                <a:ea typeface="Helvetica" charset="0"/>
                <a:cs typeface="Helvetica" charset="0"/>
              </a:rPr>
              <a:t> </a:t>
            </a:r>
            <a:r>
              <a:rPr sz="600" spc="-34" dirty="0">
                <a:solidFill>
                  <a:prstClr val="black"/>
                </a:solidFill>
                <a:latin typeface="Helvetica" charset="0"/>
                <a:ea typeface="Helvetica" charset="0"/>
                <a:cs typeface="Helvetica" charset="0"/>
              </a:rPr>
              <a:t>U</a:t>
            </a:r>
            <a:r>
              <a:rPr sz="600" spc="-20" dirty="0">
                <a:solidFill>
                  <a:prstClr val="black"/>
                </a:solidFill>
                <a:latin typeface="Helvetica" charset="0"/>
                <a:ea typeface="Helvetica" charset="0"/>
                <a:cs typeface="Helvetica" charset="0"/>
              </a:rPr>
              <a:t>.S</a:t>
            </a:r>
            <a:r>
              <a:rPr sz="600" spc="-2" dirty="0">
                <a:solidFill>
                  <a:prstClr val="black"/>
                </a:solidFill>
                <a:latin typeface="Helvetica" charset="0"/>
                <a:ea typeface="Helvetica" charset="0"/>
                <a:cs typeface="Helvetica" charset="0"/>
              </a:rPr>
              <a:t>.</a:t>
            </a:r>
            <a:r>
              <a:rPr sz="600" dirty="0">
                <a:solidFill>
                  <a:prstClr val="black"/>
                </a:solidFill>
                <a:latin typeface="Helvetica" charset="0"/>
                <a:ea typeface="Helvetica" charset="0"/>
                <a:cs typeface="Helvetica" charset="0"/>
              </a:rPr>
              <a:t> </a:t>
            </a:r>
            <a:r>
              <a:rPr sz="600" spc="-14" dirty="0">
                <a:solidFill>
                  <a:prstClr val="black"/>
                </a:solidFill>
                <a:latin typeface="Helvetica" charset="0"/>
                <a:ea typeface="Helvetica" charset="0"/>
                <a:cs typeface="Helvetica" charset="0"/>
              </a:rPr>
              <a:t>N</a:t>
            </a:r>
            <a:r>
              <a:rPr sz="600" spc="-20" dirty="0">
                <a:solidFill>
                  <a:prstClr val="black"/>
                </a:solidFill>
                <a:latin typeface="Helvetica" charset="0"/>
                <a:ea typeface="Helvetica" charset="0"/>
                <a:cs typeface="Helvetica" charset="0"/>
              </a:rPr>
              <a:t>e</a:t>
            </a:r>
            <a:r>
              <a:rPr sz="600" spc="-18" dirty="0">
                <a:solidFill>
                  <a:prstClr val="black"/>
                </a:solidFill>
                <a:latin typeface="Helvetica" charset="0"/>
                <a:ea typeface="Helvetica" charset="0"/>
                <a:cs typeface="Helvetica" charset="0"/>
              </a:rPr>
              <a:t>w</a:t>
            </a:r>
            <a:r>
              <a:rPr sz="600" spc="-5" dirty="0">
                <a:solidFill>
                  <a:prstClr val="black"/>
                </a:solidFill>
                <a:latin typeface="Helvetica" charset="0"/>
                <a:ea typeface="Helvetica" charset="0"/>
                <a:cs typeface="Helvetica" charset="0"/>
              </a:rPr>
              <a:t>s</a:t>
            </a:r>
            <a:r>
              <a:rPr sz="600" spc="-2" dirty="0">
                <a:solidFill>
                  <a:prstClr val="black"/>
                </a:solidFill>
                <a:latin typeface="Helvetica" charset="0"/>
                <a:ea typeface="Helvetica" charset="0"/>
                <a:cs typeface="Helvetica" charset="0"/>
              </a:rPr>
              <a:t> </a:t>
            </a:r>
            <a:r>
              <a:rPr sz="600" spc="-7" dirty="0">
                <a:solidFill>
                  <a:prstClr val="black"/>
                </a:solidFill>
                <a:latin typeface="Helvetica" charset="0"/>
                <a:ea typeface="Helvetica" charset="0"/>
                <a:cs typeface="Helvetica" charset="0"/>
              </a:rPr>
              <a:t>&amp;</a:t>
            </a:r>
            <a:r>
              <a:rPr sz="600" spc="-2" dirty="0">
                <a:solidFill>
                  <a:prstClr val="black"/>
                </a:solidFill>
                <a:latin typeface="Helvetica" charset="0"/>
                <a:ea typeface="Helvetica" charset="0"/>
                <a:cs typeface="Helvetica" charset="0"/>
              </a:rPr>
              <a:t> </a:t>
            </a:r>
            <a:r>
              <a:rPr sz="600" spc="-32" dirty="0">
                <a:solidFill>
                  <a:prstClr val="black"/>
                </a:solidFill>
                <a:latin typeface="Helvetica" charset="0"/>
                <a:ea typeface="Helvetica" charset="0"/>
                <a:cs typeface="Helvetica" charset="0"/>
              </a:rPr>
              <a:t>W</a:t>
            </a:r>
            <a:r>
              <a:rPr sz="600" spc="-11" dirty="0">
                <a:solidFill>
                  <a:prstClr val="black"/>
                </a:solidFill>
                <a:latin typeface="Helvetica" charset="0"/>
                <a:ea typeface="Helvetica" charset="0"/>
                <a:cs typeface="Helvetica" charset="0"/>
              </a:rPr>
              <a:t>o</a:t>
            </a:r>
            <a:r>
              <a:rPr sz="600" spc="-9" dirty="0">
                <a:solidFill>
                  <a:prstClr val="black"/>
                </a:solidFill>
                <a:latin typeface="Helvetica" charset="0"/>
                <a:ea typeface="Helvetica" charset="0"/>
                <a:cs typeface="Helvetica" charset="0"/>
              </a:rPr>
              <a:t>r</a:t>
            </a:r>
            <a:r>
              <a:rPr sz="600" spc="-5" dirty="0">
                <a:solidFill>
                  <a:prstClr val="black"/>
                </a:solidFill>
                <a:latin typeface="Helvetica" charset="0"/>
                <a:ea typeface="Helvetica" charset="0"/>
                <a:cs typeface="Helvetica" charset="0"/>
              </a:rPr>
              <a:t>ld</a:t>
            </a:r>
            <a:r>
              <a:rPr sz="600" spc="-2" dirty="0">
                <a:solidFill>
                  <a:prstClr val="black"/>
                </a:solidFill>
                <a:latin typeface="Helvetica" charset="0"/>
                <a:ea typeface="Helvetica" charset="0"/>
                <a:cs typeface="Helvetica" charset="0"/>
              </a:rPr>
              <a:t> </a:t>
            </a:r>
            <a:r>
              <a:rPr sz="600" spc="-18" dirty="0">
                <a:solidFill>
                  <a:prstClr val="black"/>
                </a:solidFill>
                <a:latin typeface="Helvetica" charset="0"/>
                <a:ea typeface="Helvetica" charset="0"/>
                <a:cs typeface="Helvetica" charset="0"/>
              </a:rPr>
              <a:t>R</a:t>
            </a:r>
            <a:r>
              <a:rPr sz="600" spc="-9"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p</a:t>
            </a:r>
            <a:r>
              <a:rPr sz="600" spc="-11" dirty="0">
                <a:solidFill>
                  <a:prstClr val="black"/>
                </a:solidFill>
                <a:latin typeface="Helvetica" charset="0"/>
                <a:ea typeface="Helvetica" charset="0"/>
                <a:cs typeface="Helvetica" charset="0"/>
              </a:rPr>
              <a:t>o</a:t>
            </a:r>
            <a:r>
              <a:rPr sz="600" spc="11" dirty="0">
                <a:solidFill>
                  <a:prstClr val="black"/>
                </a:solidFill>
                <a:latin typeface="Helvetica" charset="0"/>
                <a:ea typeface="Helvetica" charset="0"/>
                <a:cs typeface="Helvetica" charset="0"/>
              </a:rPr>
              <a:t>r</a:t>
            </a:r>
            <a:r>
              <a:rPr sz="600" spc="-2" dirty="0">
                <a:solidFill>
                  <a:prstClr val="black"/>
                </a:solidFill>
                <a:latin typeface="Helvetica" charset="0"/>
                <a:ea typeface="Helvetica" charset="0"/>
                <a:cs typeface="Helvetica" charset="0"/>
              </a:rPr>
              <a:t>t</a:t>
            </a:r>
            <a:r>
              <a:rPr sz="600" dirty="0">
                <a:solidFill>
                  <a:prstClr val="black"/>
                </a:solidFill>
                <a:latin typeface="Helvetica" charset="0"/>
                <a:ea typeface="Helvetica" charset="0"/>
                <a:cs typeface="Helvetica" charset="0"/>
              </a:rPr>
              <a:t> </a:t>
            </a:r>
            <a:r>
              <a:rPr sz="600" spc="-14" dirty="0">
                <a:solidFill>
                  <a:prstClr val="black"/>
                </a:solidFill>
                <a:latin typeface="Helvetica" charset="0"/>
                <a:ea typeface="Helvetica" charset="0"/>
                <a:cs typeface="Helvetica" charset="0"/>
              </a:rPr>
              <a:t>n</a:t>
            </a:r>
            <a:r>
              <a:rPr sz="600" spc="-18" dirty="0">
                <a:solidFill>
                  <a:prstClr val="black"/>
                </a:solidFill>
                <a:latin typeface="Helvetica" charset="0"/>
                <a:ea typeface="Helvetica" charset="0"/>
                <a:cs typeface="Helvetica" charset="0"/>
              </a:rPr>
              <a:t>a</a:t>
            </a:r>
            <a:r>
              <a:rPr sz="600" spc="-7" dirty="0">
                <a:solidFill>
                  <a:prstClr val="black"/>
                </a:solidFill>
                <a:latin typeface="Helvetica" charset="0"/>
                <a:ea typeface="Helvetica" charset="0"/>
                <a:cs typeface="Helvetica" charset="0"/>
              </a:rPr>
              <a:t>t</a:t>
            </a:r>
            <a:r>
              <a:rPr sz="600" spc="-2" dirty="0">
                <a:solidFill>
                  <a:prstClr val="black"/>
                </a:solidFill>
                <a:latin typeface="Helvetica" charset="0"/>
                <a:ea typeface="Helvetica" charset="0"/>
                <a:cs typeface="Helvetica" charset="0"/>
              </a:rPr>
              <a:t>i</a:t>
            </a:r>
            <a:r>
              <a:rPr sz="600" spc="-11" dirty="0">
                <a:solidFill>
                  <a:prstClr val="black"/>
                </a:solidFill>
                <a:latin typeface="Helvetica" charset="0"/>
                <a:ea typeface="Helvetica" charset="0"/>
                <a:cs typeface="Helvetica" charset="0"/>
              </a:rPr>
              <a:t>o</a:t>
            </a:r>
            <a:r>
              <a:rPr sz="600" spc="-14" dirty="0">
                <a:solidFill>
                  <a:prstClr val="black"/>
                </a:solidFill>
                <a:latin typeface="Helvetica" charset="0"/>
                <a:ea typeface="Helvetica" charset="0"/>
                <a:cs typeface="Helvetica" charset="0"/>
              </a:rPr>
              <a:t>n</a:t>
            </a:r>
            <a:r>
              <a:rPr sz="600" spc="-11" dirty="0">
                <a:solidFill>
                  <a:prstClr val="black"/>
                </a:solidFill>
                <a:latin typeface="Helvetica" charset="0"/>
                <a:ea typeface="Helvetica" charset="0"/>
                <a:cs typeface="Helvetica" charset="0"/>
              </a:rPr>
              <a:t>a</a:t>
            </a:r>
            <a:r>
              <a:rPr sz="600" dirty="0">
                <a:solidFill>
                  <a:prstClr val="black"/>
                </a:solidFill>
                <a:latin typeface="Helvetica" charset="0"/>
                <a:ea typeface="Helvetica" charset="0"/>
                <a:cs typeface="Helvetica" charset="0"/>
              </a:rPr>
              <a:t>l</a:t>
            </a:r>
            <a:r>
              <a:rPr lang="en-US" sz="600" dirty="0">
                <a:solidFill>
                  <a:prstClr val="black"/>
                </a:solidFill>
                <a:latin typeface="Helvetica" charset="0"/>
                <a:ea typeface="Helvetica" charset="0"/>
                <a:cs typeface="Helvetica" charset="0"/>
              </a:rPr>
              <a:t> r</a:t>
            </a:r>
            <a:r>
              <a:rPr sz="600" spc="-11" dirty="0">
                <a:solidFill>
                  <a:prstClr val="black"/>
                </a:solidFill>
                <a:latin typeface="Helvetica" charset="0"/>
                <a:ea typeface="Helvetica" charset="0"/>
                <a:cs typeface="Helvetica" charset="0"/>
              </a:rPr>
              <a:t>an</a:t>
            </a:r>
            <a:r>
              <a:rPr sz="600" spc="-7" dirty="0">
                <a:solidFill>
                  <a:prstClr val="black"/>
                </a:solidFill>
                <a:latin typeface="Helvetica" charset="0"/>
                <a:ea typeface="Helvetica" charset="0"/>
                <a:cs typeface="Helvetica" charset="0"/>
              </a:rPr>
              <a:t>kin</a:t>
            </a:r>
            <a:r>
              <a:rPr sz="600" spc="-5" dirty="0">
                <a:solidFill>
                  <a:prstClr val="black"/>
                </a:solidFill>
                <a:latin typeface="Helvetica" charset="0"/>
                <a:ea typeface="Helvetica" charset="0"/>
                <a:cs typeface="Helvetica" charset="0"/>
              </a:rPr>
              <a:t>g</a:t>
            </a:r>
            <a:r>
              <a:rPr sz="600" spc="-2" dirty="0">
                <a:solidFill>
                  <a:prstClr val="black"/>
                </a:solidFill>
                <a:latin typeface="Helvetica" charset="0"/>
                <a:ea typeface="Helvetica" charset="0"/>
                <a:cs typeface="Helvetica" charset="0"/>
              </a:rPr>
              <a:t> </a:t>
            </a:r>
            <a:r>
              <a:rPr sz="600" spc="-14" dirty="0">
                <a:solidFill>
                  <a:prstClr val="black"/>
                </a:solidFill>
                <a:latin typeface="Helvetica" charset="0"/>
                <a:ea typeface="Helvetica" charset="0"/>
                <a:cs typeface="Helvetica" charset="0"/>
              </a:rPr>
              <a:t>f</a:t>
            </a:r>
            <a:r>
              <a:rPr sz="600" spc="-11" dirty="0">
                <a:solidFill>
                  <a:prstClr val="black"/>
                </a:solidFill>
                <a:latin typeface="Helvetica" charset="0"/>
                <a:ea typeface="Helvetica" charset="0"/>
                <a:cs typeface="Helvetica" charset="0"/>
              </a:rPr>
              <a:t>o</a:t>
            </a:r>
            <a:r>
              <a:rPr sz="600" spc="-5" dirty="0">
                <a:solidFill>
                  <a:prstClr val="black"/>
                </a:solidFill>
                <a:latin typeface="Helvetica" charset="0"/>
                <a:ea typeface="Helvetica" charset="0"/>
                <a:cs typeface="Helvetica" charset="0"/>
              </a:rPr>
              <a:t>r</a:t>
            </a:r>
            <a:r>
              <a:rPr sz="600" spc="-2" dirty="0">
                <a:solidFill>
                  <a:prstClr val="black"/>
                </a:solidFill>
                <a:latin typeface="Helvetica" charset="0"/>
                <a:ea typeface="Helvetica" charset="0"/>
                <a:cs typeface="Helvetica" charset="0"/>
              </a:rPr>
              <a:t> </a:t>
            </a:r>
            <a:r>
              <a:rPr sz="600" spc="-14" dirty="0">
                <a:solidFill>
                  <a:prstClr val="black"/>
                </a:solidFill>
                <a:latin typeface="Helvetica" charset="0"/>
                <a:ea typeface="Helvetica" charset="0"/>
                <a:cs typeface="Helvetica" charset="0"/>
              </a:rPr>
              <a:t>Un</a:t>
            </a:r>
            <a:r>
              <a:rPr sz="600" spc="-5" dirty="0">
                <a:solidFill>
                  <a:prstClr val="black"/>
                </a:solidFill>
                <a:latin typeface="Helvetica" charset="0"/>
                <a:ea typeface="Helvetica" charset="0"/>
                <a:cs typeface="Helvetica" charset="0"/>
              </a:rPr>
              <a:t>i</a:t>
            </a:r>
            <a:r>
              <a:rPr sz="600" spc="-23" dirty="0">
                <a:solidFill>
                  <a:prstClr val="black"/>
                </a:solidFill>
                <a:latin typeface="Helvetica" charset="0"/>
                <a:ea typeface="Helvetica" charset="0"/>
                <a:cs typeface="Helvetica" charset="0"/>
              </a:rPr>
              <a:t>v</a:t>
            </a:r>
            <a:r>
              <a:rPr sz="600" spc="-14"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r</a:t>
            </a:r>
            <a:r>
              <a:rPr sz="600" spc="-7" dirty="0">
                <a:solidFill>
                  <a:prstClr val="black"/>
                </a:solidFill>
                <a:latin typeface="Helvetica" charset="0"/>
                <a:ea typeface="Helvetica" charset="0"/>
                <a:cs typeface="Helvetica" charset="0"/>
              </a:rPr>
              <a:t>sit</a:t>
            </a:r>
            <a:r>
              <a:rPr sz="600" spc="-5" dirty="0">
                <a:solidFill>
                  <a:prstClr val="black"/>
                </a:solidFill>
                <a:latin typeface="Helvetica" charset="0"/>
                <a:ea typeface="Helvetica" charset="0"/>
                <a:cs typeface="Helvetica" charset="0"/>
              </a:rPr>
              <a:t>i</a:t>
            </a:r>
            <a:r>
              <a:rPr sz="600" spc="-14" dirty="0">
                <a:solidFill>
                  <a:prstClr val="black"/>
                </a:solidFill>
                <a:latin typeface="Helvetica" charset="0"/>
                <a:ea typeface="Helvetica" charset="0"/>
                <a:cs typeface="Helvetica" charset="0"/>
              </a:rPr>
              <a:t>e</a:t>
            </a:r>
            <a:r>
              <a:rPr sz="600" spc="-5" dirty="0">
                <a:solidFill>
                  <a:prstClr val="black"/>
                </a:solidFill>
                <a:latin typeface="Helvetica" charset="0"/>
                <a:ea typeface="Helvetica" charset="0"/>
                <a:cs typeface="Helvetica" charset="0"/>
              </a:rPr>
              <a:t>s</a:t>
            </a:r>
            <a:r>
              <a:rPr sz="600" spc="-2" dirty="0">
                <a:solidFill>
                  <a:prstClr val="black"/>
                </a:solidFill>
                <a:latin typeface="Helvetica" charset="0"/>
                <a:ea typeface="Helvetica" charset="0"/>
                <a:cs typeface="Helvetica" charset="0"/>
              </a:rPr>
              <a:t> </a:t>
            </a:r>
            <a:r>
              <a:rPr sz="600" spc="-11" dirty="0">
                <a:solidFill>
                  <a:prstClr val="black"/>
                </a:solidFill>
                <a:latin typeface="Helvetica" charset="0"/>
                <a:ea typeface="Helvetica" charset="0"/>
                <a:cs typeface="Helvetica" charset="0"/>
              </a:rPr>
              <a:t>a</a:t>
            </a:r>
            <a:r>
              <a:rPr sz="600" spc="-7" dirty="0">
                <a:solidFill>
                  <a:prstClr val="black"/>
                </a:solidFill>
                <a:latin typeface="Helvetica" charset="0"/>
                <a:ea typeface="Helvetica" charset="0"/>
                <a:cs typeface="Helvetica" charset="0"/>
              </a:rPr>
              <a:t>n</a:t>
            </a:r>
            <a:r>
              <a:rPr sz="600" spc="-5" dirty="0">
                <a:solidFill>
                  <a:prstClr val="black"/>
                </a:solidFill>
                <a:latin typeface="Helvetica" charset="0"/>
                <a:ea typeface="Helvetica" charset="0"/>
                <a:cs typeface="Helvetica" charset="0"/>
              </a:rPr>
              <a:t>d</a:t>
            </a:r>
            <a:r>
              <a:rPr sz="600" spc="-2" dirty="0">
                <a:solidFill>
                  <a:prstClr val="black"/>
                </a:solidFill>
                <a:latin typeface="Helvetica" charset="0"/>
                <a:ea typeface="Helvetica" charset="0"/>
                <a:cs typeface="Helvetica" charset="0"/>
              </a:rPr>
              <a:t> </a:t>
            </a:r>
            <a:r>
              <a:rPr sz="600" spc="-11" dirty="0">
                <a:solidFill>
                  <a:prstClr val="black"/>
                </a:solidFill>
                <a:latin typeface="Helvetica" charset="0"/>
                <a:ea typeface="Helvetica" charset="0"/>
                <a:cs typeface="Helvetica" charset="0"/>
              </a:rPr>
              <a:t>L</a:t>
            </a:r>
            <a:r>
              <a:rPr sz="600" spc="-5" dirty="0">
                <a:solidFill>
                  <a:prstClr val="black"/>
                </a:solidFill>
                <a:latin typeface="Helvetica" charset="0"/>
                <a:ea typeface="Helvetica" charset="0"/>
                <a:cs typeface="Helvetica" charset="0"/>
              </a:rPr>
              <a:t>i</a:t>
            </a:r>
            <a:r>
              <a:rPr sz="600" spc="-7" dirty="0">
                <a:solidFill>
                  <a:prstClr val="black"/>
                </a:solidFill>
                <a:latin typeface="Helvetica" charset="0"/>
                <a:ea typeface="Helvetica" charset="0"/>
                <a:cs typeface="Helvetica" charset="0"/>
              </a:rPr>
              <a:t>b</a:t>
            </a:r>
            <a:r>
              <a:rPr sz="600" spc="-14" dirty="0">
                <a:solidFill>
                  <a:prstClr val="black"/>
                </a:solidFill>
                <a:latin typeface="Helvetica" charset="0"/>
                <a:ea typeface="Helvetica" charset="0"/>
                <a:cs typeface="Helvetica" charset="0"/>
              </a:rPr>
              <a:t>er</a:t>
            </a:r>
            <a:r>
              <a:rPr sz="600" spc="-11" dirty="0">
                <a:solidFill>
                  <a:prstClr val="black"/>
                </a:solidFill>
                <a:latin typeface="Helvetica" charset="0"/>
                <a:ea typeface="Helvetica" charset="0"/>
                <a:cs typeface="Helvetica" charset="0"/>
              </a:rPr>
              <a:t>a</a:t>
            </a:r>
            <a:r>
              <a:rPr sz="600" dirty="0">
                <a:solidFill>
                  <a:prstClr val="black"/>
                </a:solidFill>
                <a:latin typeface="Helvetica" charset="0"/>
                <a:ea typeface="Helvetica" charset="0"/>
                <a:cs typeface="Helvetica" charset="0"/>
              </a:rPr>
              <a:t>l</a:t>
            </a:r>
            <a:r>
              <a:rPr sz="600" spc="-2" dirty="0">
                <a:solidFill>
                  <a:prstClr val="black"/>
                </a:solidFill>
                <a:latin typeface="Helvetica" charset="0"/>
                <a:ea typeface="Helvetica" charset="0"/>
                <a:cs typeface="Helvetica" charset="0"/>
              </a:rPr>
              <a:t> </a:t>
            </a:r>
            <a:r>
              <a:rPr sz="600" spc="-11" dirty="0">
                <a:solidFill>
                  <a:prstClr val="black"/>
                </a:solidFill>
                <a:latin typeface="Helvetica" charset="0"/>
                <a:ea typeface="Helvetica" charset="0"/>
                <a:cs typeface="Helvetica" charset="0"/>
              </a:rPr>
              <a:t>A</a:t>
            </a:r>
            <a:r>
              <a:rPr sz="600" spc="11" dirty="0">
                <a:solidFill>
                  <a:prstClr val="black"/>
                </a:solidFill>
                <a:latin typeface="Helvetica" charset="0"/>
                <a:ea typeface="Helvetica" charset="0"/>
                <a:cs typeface="Helvetica" charset="0"/>
              </a:rPr>
              <a:t>r</a:t>
            </a:r>
            <a:r>
              <a:rPr sz="600" spc="-7" dirty="0">
                <a:solidFill>
                  <a:prstClr val="black"/>
                </a:solidFill>
                <a:latin typeface="Helvetica" charset="0"/>
                <a:ea typeface="Helvetica" charset="0"/>
                <a:cs typeface="Helvetica" charset="0"/>
              </a:rPr>
              <a:t>t</a:t>
            </a:r>
            <a:r>
              <a:rPr sz="600" spc="-5" dirty="0">
                <a:solidFill>
                  <a:prstClr val="black"/>
                </a:solidFill>
                <a:latin typeface="Helvetica" charset="0"/>
                <a:ea typeface="Helvetica" charset="0"/>
                <a:cs typeface="Helvetica" charset="0"/>
              </a:rPr>
              <a:t>s</a:t>
            </a:r>
            <a:r>
              <a:rPr sz="600" spc="-2" dirty="0">
                <a:solidFill>
                  <a:prstClr val="black"/>
                </a:solidFill>
                <a:latin typeface="Helvetica" charset="0"/>
                <a:ea typeface="Helvetica" charset="0"/>
                <a:cs typeface="Helvetica" charset="0"/>
              </a:rPr>
              <a:t> </a:t>
            </a:r>
            <a:r>
              <a:rPr sz="600" spc="-11" dirty="0">
                <a:solidFill>
                  <a:prstClr val="black"/>
                </a:solidFill>
                <a:latin typeface="Helvetica" charset="0"/>
                <a:ea typeface="Helvetica" charset="0"/>
                <a:cs typeface="Helvetica" charset="0"/>
              </a:rPr>
              <a:t>Co</a:t>
            </a:r>
            <a:r>
              <a:rPr sz="600" spc="-9" dirty="0">
                <a:solidFill>
                  <a:prstClr val="black"/>
                </a:solidFill>
                <a:latin typeface="Helvetica" charset="0"/>
                <a:ea typeface="Helvetica" charset="0"/>
                <a:cs typeface="Helvetica" charset="0"/>
              </a:rPr>
              <a:t>l</a:t>
            </a:r>
            <a:r>
              <a:rPr sz="600" spc="-5" dirty="0">
                <a:solidFill>
                  <a:prstClr val="black"/>
                </a:solidFill>
                <a:latin typeface="Helvetica" charset="0"/>
                <a:ea typeface="Helvetica" charset="0"/>
                <a:cs typeface="Helvetica" charset="0"/>
              </a:rPr>
              <a:t>l</a:t>
            </a:r>
            <a:r>
              <a:rPr sz="600" spc="-9" dirty="0">
                <a:solidFill>
                  <a:prstClr val="black"/>
                </a:solidFill>
                <a:latin typeface="Helvetica" charset="0"/>
                <a:ea typeface="Helvetica" charset="0"/>
                <a:cs typeface="Helvetica" charset="0"/>
              </a:rPr>
              <a:t>e</a:t>
            </a:r>
            <a:r>
              <a:rPr sz="600" spc="-11" dirty="0">
                <a:solidFill>
                  <a:prstClr val="black"/>
                </a:solidFill>
                <a:latin typeface="Helvetica" charset="0"/>
                <a:ea typeface="Helvetica" charset="0"/>
                <a:cs typeface="Helvetica" charset="0"/>
              </a:rPr>
              <a:t>g</a:t>
            </a:r>
            <a:r>
              <a:rPr sz="600" spc="-14" dirty="0">
                <a:solidFill>
                  <a:prstClr val="black"/>
                </a:solidFill>
                <a:latin typeface="Helvetica" charset="0"/>
                <a:ea typeface="Helvetica" charset="0"/>
                <a:cs typeface="Helvetica" charset="0"/>
              </a:rPr>
              <a:t>es</a:t>
            </a:r>
            <a:endParaRPr sz="600" dirty="0">
              <a:solidFill>
                <a:prstClr val="black"/>
              </a:solidFill>
              <a:latin typeface="Helvetica" charset="0"/>
              <a:ea typeface="Helvetica" charset="0"/>
              <a:cs typeface="Helvetica" charset="0"/>
            </a:endParaRPr>
          </a:p>
        </p:txBody>
      </p:sp>
    </p:spTree>
    <p:extLst>
      <p:ext uri="{BB962C8B-B14F-4D97-AF65-F5344CB8AC3E}">
        <p14:creationId xmlns:p14="http://schemas.microsoft.com/office/powerpoint/2010/main" val="2007317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object 3"/>
          <p:cNvSpPr/>
          <p:nvPr/>
        </p:nvSpPr>
        <p:spPr>
          <a:xfrm>
            <a:off x="191998" y="1384209"/>
            <a:ext cx="3874231" cy="412115"/>
          </a:xfrm>
          <a:custGeom>
            <a:avLst/>
            <a:gdLst/>
            <a:ahLst/>
            <a:cxnLst/>
            <a:rect l="l" t="t" r="r" b="b"/>
            <a:pathLst>
              <a:path w="8518525" h="906145">
                <a:moveTo>
                  <a:pt x="0" y="905731"/>
                </a:moveTo>
                <a:lnTo>
                  <a:pt x="8518065" y="905731"/>
                </a:lnTo>
                <a:lnTo>
                  <a:pt x="8518065" y="0"/>
                </a:lnTo>
                <a:lnTo>
                  <a:pt x="0" y="0"/>
                </a:lnTo>
                <a:lnTo>
                  <a:pt x="0" y="905731"/>
                </a:lnTo>
                <a:close/>
              </a:path>
            </a:pathLst>
          </a:custGeom>
          <a:solidFill>
            <a:srgbClr val="000000"/>
          </a:solidFill>
        </p:spPr>
        <p:txBody>
          <a:bodyPr wrap="square" lIns="0" tIns="0" rIns="0" bIns="0" rtlCol="0"/>
          <a:lstStyle/>
          <a:p>
            <a:endParaRPr sz="372" dirty="0"/>
          </a:p>
        </p:txBody>
      </p:sp>
      <p:sp>
        <p:nvSpPr>
          <p:cNvPr id="7" name="object 4"/>
          <p:cNvSpPr/>
          <p:nvPr/>
        </p:nvSpPr>
        <p:spPr>
          <a:xfrm>
            <a:off x="191998" y="1796136"/>
            <a:ext cx="3874231" cy="516949"/>
          </a:xfrm>
          <a:custGeom>
            <a:avLst/>
            <a:gdLst/>
            <a:ahLst/>
            <a:cxnLst/>
            <a:rect l="l" t="t" r="r" b="b"/>
            <a:pathLst>
              <a:path w="9806305" h="1136650">
                <a:moveTo>
                  <a:pt x="0" y="1136091"/>
                </a:moveTo>
                <a:lnTo>
                  <a:pt x="9805984" y="1136091"/>
                </a:lnTo>
                <a:lnTo>
                  <a:pt x="9805984" y="0"/>
                </a:lnTo>
                <a:lnTo>
                  <a:pt x="0" y="0"/>
                </a:lnTo>
                <a:lnTo>
                  <a:pt x="0" y="1136091"/>
                </a:lnTo>
                <a:close/>
              </a:path>
            </a:pathLst>
          </a:custGeom>
          <a:solidFill>
            <a:srgbClr val="000000"/>
          </a:solidFill>
        </p:spPr>
        <p:txBody>
          <a:bodyPr wrap="square" lIns="0" tIns="0" rIns="0" bIns="0" rtlCol="0"/>
          <a:lstStyle/>
          <a:p>
            <a:endParaRPr sz="372" dirty="0"/>
          </a:p>
        </p:txBody>
      </p:sp>
      <p:sp>
        <p:nvSpPr>
          <p:cNvPr id="8" name="object 5"/>
          <p:cNvSpPr/>
          <p:nvPr/>
        </p:nvSpPr>
        <p:spPr>
          <a:xfrm>
            <a:off x="191998" y="2312832"/>
            <a:ext cx="4459914" cy="630447"/>
          </a:xfrm>
          <a:custGeom>
            <a:avLst/>
            <a:gdLst/>
            <a:ahLst/>
            <a:cxnLst/>
            <a:rect l="l" t="t" r="r" b="b"/>
            <a:pathLst>
              <a:path w="9806305" h="1386204">
                <a:moveTo>
                  <a:pt x="0" y="1385633"/>
                </a:moveTo>
                <a:lnTo>
                  <a:pt x="9805984" y="1385633"/>
                </a:lnTo>
                <a:lnTo>
                  <a:pt x="9805984" y="0"/>
                </a:lnTo>
                <a:lnTo>
                  <a:pt x="0" y="0"/>
                </a:lnTo>
                <a:lnTo>
                  <a:pt x="0" y="1385633"/>
                </a:lnTo>
                <a:close/>
              </a:path>
            </a:pathLst>
          </a:custGeom>
          <a:solidFill>
            <a:srgbClr val="000000"/>
          </a:solidFill>
        </p:spPr>
        <p:txBody>
          <a:bodyPr wrap="square" lIns="0" tIns="0" rIns="0" bIns="0" rtlCol="0"/>
          <a:lstStyle/>
          <a:p>
            <a:endParaRPr sz="372" dirty="0"/>
          </a:p>
        </p:txBody>
      </p:sp>
      <p:sp>
        <p:nvSpPr>
          <p:cNvPr id="9" name="object 6"/>
          <p:cNvSpPr txBox="1"/>
          <p:nvPr/>
        </p:nvSpPr>
        <p:spPr>
          <a:xfrm>
            <a:off x="309336" y="1449565"/>
            <a:ext cx="4457013" cy="1385957"/>
          </a:xfrm>
          <a:prstGeom prst="rect">
            <a:avLst/>
          </a:prstGeom>
        </p:spPr>
        <p:txBody>
          <a:bodyPr vert="horz" wrap="square" lIns="0" tIns="0" rIns="0" bIns="0" rtlCol="0">
            <a:spAutoFit/>
          </a:bodyPr>
          <a:lstStyle/>
          <a:p>
            <a:pPr marL="5776" marR="2310">
              <a:tabLst>
                <a:tab pos="2686977" algn="l"/>
              </a:tabLst>
            </a:pPr>
            <a:r>
              <a:rPr sz="3002" b="1" spc="-216" dirty="0">
                <a:solidFill>
                  <a:srgbClr val="FFFFFF"/>
                </a:solidFill>
                <a:latin typeface="Helvetica"/>
                <a:cs typeface="Helvetica"/>
              </a:rPr>
              <a:t>Y</a:t>
            </a:r>
            <a:r>
              <a:rPr sz="3002" b="1" spc="-84" dirty="0">
                <a:solidFill>
                  <a:srgbClr val="FFFFFF"/>
                </a:solidFill>
                <a:latin typeface="Helvetica"/>
                <a:cs typeface="Helvetica"/>
              </a:rPr>
              <a:t>O</a:t>
            </a:r>
            <a:r>
              <a:rPr sz="3002" b="1" spc="-23" dirty="0">
                <a:solidFill>
                  <a:srgbClr val="FFFFFF"/>
                </a:solidFill>
                <a:latin typeface="Helvetica"/>
                <a:cs typeface="Helvetica"/>
              </a:rPr>
              <a:t>U</a:t>
            </a:r>
            <a:r>
              <a:rPr sz="3002" b="1" spc="-2" dirty="0">
                <a:solidFill>
                  <a:srgbClr val="FFFFFF"/>
                </a:solidFill>
                <a:latin typeface="Helvetica"/>
                <a:cs typeface="Helvetica"/>
              </a:rPr>
              <a:t> </a:t>
            </a:r>
            <a:r>
              <a:rPr sz="3002" b="1" spc="-173" dirty="0">
                <a:solidFill>
                  <a:srgbClr val="FFFFFF"/>
                </a:solidFill>
                <a:latin typeface="Helvetica"/>
                <a:cs typeface="Helvetica"/>
              </a:rPr>
              <a:t>C</a:t>
            </a:r>
            <a:r>
              <a:rPr sz="3002" b="1" spc="-82" dirty="0">
                <a:solidFill>
                  <a:srgbClr val="FFFFFF"/>
                </a:solidFill>
                <a:latin typeface="Helvetica"/>
                <a:cs typeface="Helvetica"/>
              </a:rPr>
              <a:t>A</a:t>
            </a:r>
            <a:r>
              <a:rPr sz="3002" b="1" spc="-23" dirty="0">
                <a:solidFill>
                  <a:srgbClr val="FFFFFF"/>
                </a:solidFill>
                <a:latin typeface="Helvetica"/>
                <a:cs typeface="Helvetica"/>
              </a:rPr>
              <a:t>N</a:t>
            </a:r>
            <a:r>
              <a:rPr sz="3002" b="1" spc="-2" dirty="0">
                <a:solidFill>
                  <a:srgbClr val="FFFFFF"/>
                </a:solidFill>
                <a:latin typeface="Helvetica"/>
                <a:cs typeface="Helvetica"/>
              </a:rPr>
              <a:t> </a:t>
            </a:r>
            <a:r>
              <a:rPr sz="3002" b="1" spc="-86" dirty="0">
                <a:solidFill>
                  <a:srgbClr val="FFFFFF"/>
                </a:solidFill>
                <a:latin typeface="Helvetica"/>
                <a:cs typeface="Helvetica"/>
              </a:rPr>
              <a:t>G</a:t>
            </a:r>
            <a:r>
              <a:rPr sz="3002" b="1" spc="-57" dirty="0">
                <a:solidFill>
                  <a:srgbClr val="FFFFFF"/>
                </a:solidFill>
                <a:latin typeface="Helvetica"/>
                <a:cs typeface="Helvetica"/>
              </a:rPr>
              <a:t>E</a:t>
            </a:r>
            <a:r>
              <a:rPr sz="3002" b="1" spc="-20" dirty="0">
                <a:solidFill>
                  <a:srgbClr val="FFFFFF"/>
                </a:solidFill>
                <a:latin typeface="Helvetica"/>
                <a:cs typeface="Helvetica"/>
              </a:rPr>
              <a:t>T</a:t>
            </a:r>
            <a:r>
              <a:rPr sz="3002" b="1" dirty="0">
                <a:solidFill>
                  <a:srgbClr val="FFFFFF"/>
                </a:solidFill>
                <a:latin typeface="Helvetica"/>
                <a:cs typeface="Helvetica"/>
              </a:rPr>
              <a:t>	</a:t>
            </a:r>
            <a:r>
              <a:rPr lang="en-US" sz="3002" b="1" dirty="0">
                <a:solidFill>
                  <a:srgbClr val="FFFFFF"/>
                </a:solidFill>
                <a:latin typeface="Helvetica"/>
                <a:cs typeface="Helvetica"/>
              </a:rPr>
              <a:t>THE</a:t>
            </a:r>
            <a:r>
              <a:rPr sz="3002" b="1" spc="-9" dirty="0">
                <a:solidFill>
                  <a:srgbClr val="FFFFFF"/>
                </a:solidFill>
                <a:latin typeface="Helvetica"/>
                <a:cs typeface="Helvetica"/>
              </a:rPr>
              <a:t> </a:t>
            </a:r>
            <a:r>
              <a:rPr lang="en-US" sz="3002" b="1" spc="-216" dirty="0">
                <a:solidFill>
                  <a:srgbClr val="FFFFFF"/>
                </a:solidFill>
                <a:latin typeface="Helvetica"/>
                <a:cs typeface="Helvetica"/>
              </a:rPr>
              <a:t>SCORE YOU WANT</a:t>
            </a:r>
          </a:p>
          <a:p>
            <a:pPr marL="5776" marR="2310">
              <a:tabLst>
                <a:tab pos="2686977" algn="l"/>
              </a:tabLst>
            </a:pPr>
            <a:r>
              <a:rPr sz="3002" b="1" spc="-98" dirty="0">
                <a:solidFill>
                  <a:srgbClr val="F5D823"/>
                </a:solidFill>
                <a:latin typeface="Helvetica"/>
                <a:cs typeface="Helvetica"/>
              </a:rPr>
              <a:t>W</a:t>
            </a:r>
            <a:r>
              <a:rPr sz="3002" b="1" spc="-107" dirty="0">
                <a:solidFill>
                  <a:srgbClr val="F5D823"/>
                </a:solidFill>
                <a:latin typeface="Helvetica"/>
                <a:cs typeface="Helvetica"/>
              </a:rPr>
              <a:t>E</a:t>
            </a:r>
            <a:r>
              <a:rPr sz="3002" b="1" spc="-80" dirty="0">
                <a:solidFill>
                  <a:srgbClr val="F5D823"/>
                </a:solidFill>
                <a:latin typeface="Helvetica"/>
                <a:cs typeface="Helvetica"/>
              </a:rPr>
              <a:t>’</a:t>
            </a:r>
            <a:r>
              <a:rPr sz="3002" b="1" spc="-109" dirty="0">
                <a:solidFill>
                  <a:srgbClr val="F5D823"/>
                </a:solidFill>
                <a:latin typeface="Helvetica"/>
                <a:cs typeface="Helvetica"/>
              </a:rPr>
              <a:t>R</a:t>
            </a:r>
            <a:r>
              <a:rPr sz="3002" b="1" spc="-20" dirty="0">
                <a:solidFill>
                  <a:srgbClr val="F5D823"/>
                </a:solidFill>
                <a:latin typeface="Helvetica"/>
                <a:cs typeface="Helvetica"/>
              </a:rPr>
              <a:t>E</a:t>
            </a:r>
            <a:r>
              <a:rPr sz="3002" b="1" spc="-2" dirty="0">
                <a:solidFill>
                  <a:srgbClr val="F5D823"/>
                </a:solidFill>
                <a:latin typeface="Helvetica"/>
                <a:cs typeface="Helvetica"/>
              </a:rPr>
              <a:t> </a:t>
            </a:r>
            <a:r>
              <a:rPr sz="3002" b="1" spc="-77" dirty="0">
                <a:solidFill>
                  <a:srgbClr val="F5D823"/>
                </a:solidFill>
                <a:latin typeface="Helvetica"/>
                <a:cs typeface="Helvetica"/>
              </a:rPr>
              <a:t>H</a:t>
            </a:r>
            <a:r>
              <a:rPr sz="3002" b="1" spc="-89" dirty="0">
                <a:solidFill>
                  <a:srgbClr val="F5D823"/>
                </a:solidFill>
                <a:latin typeface="Helvetica"/>
                <a:cs typeface="Helvetica"/>
              </a:rPr>
              <a:t>E</a:t>
            </a:r>
            <a:r>
              <a:rPr sz="3002" b="1" spc="-109" dirty="0">
                <a:solidFill>
                  <a:srgbClr val="F5D823"/>
                </a:solidFill>
                <a:latin typeface="Helvetica"/>
                <a:cs typeface="Helvetica"/>
              </a:rPr>
              <a:t>R</a:t>
            </a:r>
            <a:r>
              <a:rPr sz="3002" b="1" spc="-20" dirty="0">
                <a:solidFill>
                  <a:srgbClr val="F5D823"/>
                </a:solidFill>
                <a:latin typeface="Helvetica"/>
                <a:cs typeface="Helvetica"/>
              </a:rPr>
              <a:t>E</a:t>
            </a:r>
            <a:r>
              <a:rPr sz="3002" b="1" spc="-2" dirty="0">
                <a:solidFill>
                  <a:srgbClr val="F5D823"/>
                </a:solidFill>
                <a:latin typeface="Helvetica"/>
                <a:cs typeface="Helvetica"/>
              </a:rPr>
              <a:t> </a:t>
            </a:r>
            <a:r>
              <a:rPr sz="3002" b="1" spc="-114" dirty="0">
                <a:solidFill>
                  <a:srgbClr val="F5D823"/>
                </a:solidFill>
                <a:latin typeface="Helvetica"/>
                <a:cs typeface="Helvetica"/>
              </a:rPr>
              <a:t>T</a:t>
            </a:r>
            <a:r>
              <a:rPr sz="3002" b="1" spc="-25" dirty="0">
                <a:solidFill>
                  <a:srgbClr val="F5D823"/>
                </a:solidFill>
                <a:latin typeface="Helvetica"/>
                <a:cs typeface="Helvetica"/>
              </a:rPr>
              <a:t>O</a:t>
            </a:r>
            <a:r>
              <a:rPr sz="3002" b="1" spc="-2" dirty="0">
                <a:solidFill>
                  <a:srgbClr val="F5D823"/>
                </a:solidFill>
                <a:latin typeface="Helvetica"/>
                <a:cs typeface="Helvetica"/>
              </a:rPr>
              <a:t> </a:t>
            </a:r>
            <a:r>
              <a:rPr sz="3002" b="1" spc="-80" dirty="0">
                <a:solidFill>
                  <a:srgbClr val="F5D823"/>
                </a:solidFill>
                <a:latin typeface="Helvetica"/>
                <a:cs typeface="Helvetica"/>
              </a:rPr>
              <a:t>H</a:t>
            </a:r>
            <a:r>
              <a:rPr sz="3002" b="1" spc="-84" dirty="0">
                <a:solidFill>
                  <a:srgbClr val="F5D823"/>
                </a:solidFill>
                <a:latin typeface="Helvetica"/>
                <a:cs typeface="Helvetica"/>
              </a:rPr>
              <a:t>E</a:t>
            </a:r>
            <a:r>
              <a:rPr sz="3002" b="1" spc="-107" dirty="0">
                <a:solidFill>
                  <a:srgbClr val="F5D823"/>
                </a:solidFill>
                <a:latin typeface="Helvetica"/>
                <a:cs typeface="Helvetica"/>
              </a:rPr>
              <a:t>L</a:t>
            </a:r>
            <a:r>
              <a:rPr sz="3002" b="1" spc="-20" dirty="0">
                <a:solidFill>
                  <a:srgbClr val="F5D823"/>
                </a:solidFill>
                <a:latin typeface="Helvetica"/>
                <a:cs typeface="Helvetica"/>
              </a:rPr>
              <a:t>P</a:t>
            </a:r>
            <a:endParaRPr sz="3002" dirty="0">
              <a:latin typeface="Helvetica"/>
              <a:cs typeface="Helvetica"/>
            </a:endParaRPr>
          </a:p>
        </p:txBody>
      </p:sp>
    </p:spTree>
    <p:extLst>
      <p:ext uri="{BB962C8B-B14F-4D97-AF65-F5344CB8AC3E}">
        <p14:creationId xmlns:p14="http://schemas.microsoft.com/office/powerpoint/2010/main" val="1776559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606528" y="2592486"/>
            <a:ext cx="2162149" cy="664528"/>
          </a:xfrm>
        </p:spPr>
        <p:txBody>
          <a:bodyPr/>
          <a:lstStyle/>
          <a:p>
            <a:pPr marL="5776" algn="ctr"/>
            <a:r>
              <a:rPr lang="en-US" sz="1100" spc="-9" dirty="0">
                <a:latin typeface="Helvetica Neue"/>
                <a:cs typeface="Helvetica"/>
              </a:rPr>
              <a:t>T</a:t>
            </a:r>
            <a:r>
              <a:rPr lang="en-US" sz="1100" spc="9" dirty="0">
                <a:latin typeface="Helvetica Neue"/>
                <a:cs typeface="Helvetica"/>
              </a:rPr>
              <a:t>E</a:t>
            </a:r>
            <a:r>
              <a:rPr lang="en-US" sz="1100" spc="18" dirty="0">
                <a:latin typeface="Helvetica Neue"/>
                <a:cs typeface="Helvetica"/>
              </a:rPr>
              <a:t>X</a:t>
            </a:r>
            <a:r>
              <a:rPr lang="en-US" sz="1100" dirty="0">
                <a:latin typeface="Helvetica Neue"/>
                <a:cs typeface="Helvetica"/>
              </a:rPr>
              <a:t>T</a:t>
            </a:r>
            <a:r>
              <a:rPr lang="en-US" sz="1100" spc="2" dirty="0">
                <a:latin typeface="Helvetica Neue"/>
                <a:cs typeface="Helvetica"/>
              </a:rPr>
              <a:t> </a:t>
            </a:r>
            <a:r>
              <a:rPr lang="en-US" sz="1100" spc="-93" dirty="0">
                <a:latin typeface="Helvetica Neue"/>
                <a:cs typeface="Helvetica"/>
              </a:rPr>
              <a:t>YOUCAN</a:t>
            </a:r>
          </a:p>
          <a:p>
            <a:pPr marL="5776" algn="ctr"/>
            <a:r>
              <a:rPr lang="en-US" sz="1100" spc="-20" dirty="0">
                <a:latin typeface="Helvetica Neue"/>
                <a:cs typeface="Helvetica"/>
              </a:rPr>
              <a:t>t</a:t>
            </a:r>
            <a:r>
              <a:rPr lang="en-US" sz="1100" dirty="0">
                <a:latin typeface="Helvetica Neue"/>
                <a:cs typeface="Helvetica"/>
              </a:rPr>
              <a:t>o</a:t>
            </a:r>
            <a:r>
              <a:rPr lang="en-US" sz="1100" spc="2" dirty="0">
                <a:latin typeface="Helvetica Neue"/>
                <a:cs typeface="Helvetica"/>
              </a:rPr>
              <a:t> </a:t>
            </a:r>
            <a:r>
              <a:rPr lang="en-US" sz="1100" spc="-9" dirty="0">
                <a:latin typeface="Helvetica Neue"/>
                <a:cs typeface="Helvetica"/>
              </a:rPr>
              <a:t>8</a:t>
            </a:r>
            <a:r>
              <a:rPr lang="en-US" sz="1100" spc="11" dirty="0">
                <a:latin typeface="Helvetica Neue"/>
                <a:cs typeface="Helvetica"/>
              </a:rPr>
              <a:t>7</a:t>
            </a:r>
            <a:r>
              <a:rPr lang="en-US" sz="1100" spc="-5" dirty="0">
                <a:latin typeface="Helvetica Neue"/>
                <a:cs typeface="Helvetica"/>
              </a:rPr>
              <a:t>7</a:t>
            </a:r>
            <a:r>
              <a:rPr lang="en-US" sz="1100" spc="-9" dirty="0">
                <a:latin typeface="Helvetica Neue"/>
                <a:cs typeface="Helvetica"/>
              </a:rPr>
              <a:t>8</a:t>
            </a:r>
            <a:r>
              <a:rPr lang="en-US" sz="1100" spc="11" dirty="0">
                <a:latin typeface="Helvetica Neue"/>
                <a:cs typeface="Helvetica"/>
              </a:rPr>
              <a:t>7</a:t>
            </a:r>
            <a:r>
              <a:rPr lang="en-US" sz="1100" dirty="0">
                <a:latin typeface="Helvetica Neue"/>
                <a:cs typeface="Helvetica"/>
              </a:rPr>
              <a:t>7</a:t>
            </a:r>
          </a:p>
          <a:p>
            <a:pPr algn="ctr"/>
            <a:r>
              <a:rPr lang="en-US" sz="1000" dirty="0">
                <a:solidFill>
                  <a:schemeClr val="tx1"/>
                </a:solidFill>
                <a:cs typeface="Gotham Medium" pitchFamily="50" charset="0"/>
              </a:rPr>
              <a:t>to get a discount code and keep up-to-date on college admissions and testing</a:t>
            </a:r>
          </a:p>
        </p:txBody>
      </p:sp>
      <p:sp>
        <p:nvSpPr>
          <p:cNvPr id="9" name="Text Placeholder 8"/>
          <p:cNvSpPr>
            <a:spLocks noGrp="1"/>
          </p:cNvSpPr>
          <p:nvPr>
            <p:ph type="body" sz="quarter" idx="18"/>
          </p:nvPr>
        </p:nvSpPr>
        <p:spPr>
          <a:xfrm>
            <a:off x="1813218" y="590550"/>
            <a:ext cx="5889189" cy="380359"/>
          </a:xfrm>
        </p:spPr>
        <p:txBody>
          <a:bodyPr/>
          <a:lstStyle/>
          <a:p>
            <a:r>
              <a:rPr lang="en-US" spc="-96" dirty="0"/>
              <a:t>Q</a:t>
            </a:r>
            <a:r>
              <a:rPr lang="en-US" spc="-102" dirty="0"/>
              <a:t>U</a:t>
            </a:r>
            <a:r>
              <a:rPr lang="en-US" spc="-111" dirty="0"/>
              <a:t>E</a:t>
            </a:r>
            <a:r>
              <a:rPr lang="en-US" spc="-82" dirty="0"/>
              <a:t>S</a:t>
            </a:r>
            <a:r>
              <a:rPr lang="en-US" spc="-70" dirty="0"/>
              <a:t>T</a:t>
            </a:r>
            <a:r>
              <a:rPr lang="en-US" spc="-61" dirty="0"/>
              <a:t>I</a:t>
            </a:r>
            <a:r>
              <a:rPr lang="en-US" spc="-82" dirty="0"/>
              <a:t>O</a:t>
            </a:r>
            <a:r>
              <a:rPr lang="en-US" spc="-66" dirty="0"/>
              <a:t>N</a:t>
            </a:r>
            <a:r>
              <a:rPr lang="en-US" spc="-148" dirty="0"/>
              <a:t>S</a:t>
            </a:r>
            <a:r>
              <a:rPr lang="en-US" spc="-25" dirty="0"/>
              <a:t>?</a:t>
            </a:r>
            <a:endParaRPr lang="en-US" dirty="0"/>
          </a:p>
        </p:txBody>
      </p:sp>
      <p:sp>
        <p:nvSpPr>
          <p:cNvPr id="10" name="Text Placeholder 9"/>
          <p:cNvSpPr>
            <a:spLocks noGrp="1"/>
          </p:cNvSpPr>
          <p:nvPr>
            <p:ph type="body" sz="quarter" idx="19"/>
          </p:nvPr>
        </p:nvSpPr>
        <p:spPr>
          <a:xfrm>
            <a:off x="533400" y="4652238"/>
            <a:ext cx="8610600" cy="238307"/>
          </a:xfrm>
        </p:spPr>
        <p:txBody>
          <a:bodyPr/>
          <a:lstStyle/>
          <a:p>
            <a:pPr algn="l"/>
            <a:r>
              <a:rPr lang="en-US" sz="700" b="0" spc="5" dirty="0">
                <a:latin typeface="Helvetica"/>
                <a:cs typeface="Helvetica"/>
              </a:rPr>
              <a:t>©</a:t>
            </a:r>
            <a:r>
              <a:rPr lang="en-US" sz="700" b="0" dirty="0">
                <a:latin typeface="Helvetica"/>
                <a:cs typeface="Helvetica"/>
              </a:rPr>
              <a:t>2</a:t>
            </a:r>
            <a:r>
              <a:rPr lang="en-US" sz="700" b="0" spc="-20" dirty="0">
                <a:latin typeface="Helvetica"/>
                <a:cs typeface="Helvetica"/>
              </a:rPr>
              <a:t>0</a:t>
            </a:r>
            <a:r>
              <a:rPr lang="en-US" sz="700" b="0" spc="-34" dirty="0">
                <a:latin typeface="Helvetica"/>
                <a:cs typeface="Helvetica"/>
              </a:rPr>
              <a:t>1</a:t>
            </a:r>
            <a:r>
              <a:rPr lang="en-US" sz="700" b="0" spc="2" dirty="0">
                <a:latin typeface="Helvetica"/>
                <a:cs typeface="Helvetica"/>
              </a:rPr>
              <a:t>6 </a:t>
            </a:r>
            <a:r>
              <a:rPr lang="en-US" sz="700" b="0" spc="-7" dirty="0">
                <a:latin typeface="Helvetica"/>
                <a:cs typeface="Helvetica"/>
              </a:rPr>
              <a:t>T</a:t>
            </a:r>
            <a:r>
              <a:rPr lang="en-US" sz="700" b="0" spc="-16" dirty="0">
                <a:latin typeface="Helvetica"/>
                <a:cs typeface="Helvetica"/>
              </a:rPr>
              <a:t>P</a:t>
            </a:r>
            <a:r>
              <a:rPr lang="en-US" sz="700" b="0" spc="2" dirty="0">
                <a:latin typeface="Helvetica"/>
                <a:cs typeface="Helvetica"/>
              </a:rPr>
              <a:t>R </a:t>
            </a:r>
            <a:r>
              <a:rPr lang="en-US" sz="700" b="0" spc="-11" dirty="0">
                <a:latin typeface="Helvetica"/>
                <a:cs typeface="Helvetica"/>
              </a:rPr>
              <a:t>E</a:t>
            </a:r>
            <a:r>
              <a:rPr lang="en-US" sz="700" b="0" spc="-2" dirty="0">
                <a:latin typeface="Helvetica"/>
                <a:cs typeface="Helvetica"/>
              </a:rPr>
              <a:t>du</a:t>
            </a:r>
            <a:r>
              <a:rPr lang="en-US" sz="700" b="0" spc="2" dirty="0">
                <a:latin typeface="Helvetica"/>
                <a:cs typeface="Helvetica"/>
              </a:rPr>
              <a:t>c</a:t>
            </a:r>
            <a:r>
              <a:rPr lang="en-US" sz="700" b="0" spc="-7" dirty="0">
                <a:latin typeface="Helvetica"/>
                <a:cs typeface="Helvetica"/>
              </a:rPr>
              <a:t>a</a:t>
            </a:r>
            <a:r>
              <a:rPr lang="en-US" sz="700" b="0" spc="-2" dirty="0">
                <a:latin typeface="Helvetica"/>
                <a:cs typeface="Helvetica"/>
              </a:rPr>
              <a:t>tio</a:t>
            </a:r>
            <a:r>
              <a:rPr lang="en-US" sz="700" b="0" spc="2" dirty="0">
                <a:latin typeface="Helvetica"/>
                <a:cs typeface="Helvetica"/>
              </a:rPr>
              <a:t>n </a:t>
            </a:r>
            <a:r>
              <a:rPr lang="en-US" sz="700" b="0" spc="-9" dirty="0">
                <a:latin typeface="Helvetica"/>
                <a:cs typeface="Helvetica"/>
              </a:rPr>
              <a:t>I</a:t>
            </a:r>
            <a:r>
              <a:rPr lang="en-US" sz="700" b="0" spc="2" dirty="0">
                <a:latin typeface="Helvetica"/>
                <a:cs typeface="Helvetica"/>
              </a:rPr>
              <a:t>P H</a:t>
            </a:r>
            <a:r>
              <a:rPr lang="en-US" sz="700" b="0" spc="-2" dirty="0">
                <a:latin typeface="Helvetica"/>
                <a:cs typeface="Helvetica"/>
              </a:rPr>
              <a:t>o</a:t>
            </a:r>
            <a:r>
              <a:rPr lang="en-US" sz="700" b="0" dirty="0">
                <a:latin typeface="Helvetica"/>
                <a:cs typeface="Helvetica"/>
              </a:rPr>
              <a:t>l</a:t>
            </a:r>
            <a:r>
              <a:rPr lang="en-US" sz="700" b="0" spc="-2" dirty="0">
                <a:latin typeface="Helvetica"/>
                <a:cs typeface="Helvetica"/>
              </a:rPr>
              <a:t>di</a:t>
            </a:r>
            <a:r>
              <a:rPr lang="en-US" sz="700" b="0" dirty="0">
                <a:latin typeface="Helvetica"/>
                <a:cs typeface="Helvetica"/>
              </a:rPr>
              <a:t>n</a:t>
            </a:r>
            <a:r>
              <a:rPr lang="en-US" sz="700" b="0" spc="-2" dirty="0">
                <a:latin typeface="Helvetica"/>
                <a:cs typeface="Helvetica"/>
              </a:rPr>
              <a:t>g</a:t>
            </a:r>
            <a:r>
              <a:rPr lang="en-US" sz="700" b="0" spc="-5" dirty="0">
                <a:latin typeface="Helvetica"/>
                <a:cs typeface="Helvetica"/>
              </a:rPr>
              <a:t>s</a:t>
            </a:r>
            <a:r>
              <a:rPr lang="en-US" sz="700" b="0" dirty="0">
                <a:latin typeface="Helvetica"/>
                <a:cs typeface="Helvetica"/>
              </a:rPr>
              <a:t>,</a:t>
            </a:r>
            <a:r>
              <a:rPr lang="en-US" sz="700" b="0" spc="2" dirty="0">
                <a:latin typeface="Helvetica"/>
                <a:cs typeface="Helvetica"/>
              </a:rPr>
              <a:t> </a:t>
            </a:r>
            <a:r>
              <a:rPr lang="en-US" sz="700" b="0" spc="-7" dirty="0">
                <a:latin typeface="Helvetica"/>
                <a:cs typeface="Helvetica"/>
              </a:rPr>
              <a:t>L</a:t>
            </a:r>
            <a:r>
              <a:rPr lang="en-US" sz="700" b="0" spc="-18" dirty="0">
                <a:latin typeface="Helvetica"/>
                <a:cs typeface="Helvetica"/>
              </a:rPr>
              <a:t>LC</a:t>
            </a:r>
            <a:r>
              <a:rPr lang="en-US" sz="700" b="0" dirty="0">
                <a:latin typeface="Helvetica"/>
                <a:cs typeface="Helvetica"/>
              </a:rPr>
              <a:t>.</a:t>
            </a:r>
            <a:r>
              <a:rPr lang="en-US" sz="700" b="0" spc="2" dirty="0">
                <a:latin typeface="Helvetica"/>
                <a:cs typeface="Helvetica"/>
              </a:rPr>
              <a:t> </a:t>
            </a:r>
            <a:r>
              <a:rPr lang="en-US" sz="700" b="0" dirty="0">
                <a:latin typeface="Helvetica"/>
                <a:cs typeface="Helvetica"/>
              </a:rPr>
              <a:t>A</a:t>
            </a:r>
            <a:r>
              <a:rPr lang="en-US" sz="700" b="0" spc="-7" dirty="0">
                <a:latin typeface="Helvetica"/>
                <a:cs typeface="Helvetica"/>
              </a:rPr>
              <a:t>l</a:t>
            </a:r>
            <a:r>
              <a:rPr lang="en-US" sz="700" b="0" dirty="0">
                <a:latin typeface="Helvetica"/>
                <a:cs typeface="Helvetica"/>
              </a:rPr>
              <a:t>l</a:t>
            </a:r>
            <a:r>
              <a:rPr lang="en-US" sz="700" b="0" spc="2" dirty="0">
                <a:latin typeface="Helvetica"/>
                <a:cs typeface="Helvetica"/>
              </a:rPr>
              <a:t> </a:t>
            </a:r>
            <a:r>
              <a:rPr lang="en-US" sz="700" b="0" spc="-5" dirty="0">
                <a:latin typeface="Helvetica"/>
                <a:cs typeface="Helvetica"/>
              </a:rPr>
              <a:t>R</a:t>
            </a:r>
            <a:r>
              <a:rPr lang="en-US" sz="700" b="0" dirty="0">
                <a:latin typeface="Helvetica"/>
                <a:cs typeface="Helvetica"/>
              </a:rPr>
              <a:t>i</a:t>
            </a:r>
            <a:r>
              <a:rPr lang="en-US" sz="700" b="0" spc="-5" dirty="0">
                <a:latin typeface="Helvetica"/>
                <a:cs typeface="Helvetica"/>
              </a:rPr>
              <a:t>gh</a:t>
            </a:r>
            <a:r>
              <a:rPr lang="en-US" sz="700" b="0" spc="-2" dirty="0">
                <a:latin typeface="Helvetica"/>
                <a:cs typeface="Helvetica"/>
              </a:rPr>
              <a:t>t</a:t>
            </a:r>
            <a:r>
              <a:rPr lang="en-US" sz="700" b="0" spc="2" dirty="0">
                <a:latin typeface="Helvetica"/>
                <a:cs typeface="Helvetica"/>
              </a:rPr>
              <a:t>s </a:t>
            </a:r>
            <a:r>
              <a:rPr lang="en-US" sz="700" b="0" spc="-7" dirty="0">
                <a:latin typeface="Helvetica"/>
                <a:cs typeface="Helvetica"/>
              </a:rPr>
              <a:t>R</a:t>
            </a:r>
            <a:r>
              <a:rPr lang="en-US" sz="700" b="0" spc="-5" dirty="0">
                <a:latin typeface="Helvetica"/>
                <a:cs typeface="Helvetica"/>
              </a:rPr>
              <a:t>e</a:t>
            </a:r>
            <a:r>
              <a:rPr lang="en-US" sz="700" b="0" dirty="0">
                <a:latin typeface="Helvetica"/>
                <a:cs typeface="Helvetica"/>
              </a:rPr>
              <a:t>s</a:t>
            </a:r>
            <a:r>
              <a:rPr lang="en-US" sz="700" b="0" spc="-5" dirty="0">
                <a:latin typeface="Helvetica"/>
                <a:cs typeface="Helvetica"/>
              </a:rPr>
              <a:t>e</a:t>
            </a:r>
            <a:r>
              <a:rPr lang="en-US" sz="700" b="0" spc="16" dirty="0">
                <a:latin typeface="Helvetica"/>
                <a:cs typeface="Helvetica"/>
              </a:rPr>
              <a:t>r</a:t>
            </a:r>
            <a:r>
              <a:rPr lang="en-US" sz="700" b="0" spc="-11" dirty="0">
                <a:latin typeface="Helvetica"/>
                <a:cs typeface="Helvetica"/>
              </a:rPr>
              <a:t>v</a:t>
            </a:r>
            <a:r>
              <a:rPr lang="en-US" sz="700" b="0" dirty="0">
                <a:latin typeface="Helvetica"/>
                <a:cs typeface="Helvetica"/>
              </a:rPr>
              <a:t>e</a:t>
            </a:r>
            <a:r>
              <a:rPr lang="en-US" sz="700" b="0" spc="-9" dirty="0">
                <a:latin typeface="Helvetica"/>
                <a:cs typeface="Helvetica"/>
              </a:rPr>
              <a:t>d</a:t>
            </a:r>
            <a:r>
              <a:rPr lang="en-US" sz="700" b="0" dirty="0">
                <a:latin typeface="Helvetica"/>
                <a:cs typeface="Helvetica"/>
              </a:rPr>
              <a:t>.</a:t>
            </a:r>
            <a:r>
              <a:rPr lang="en-US" sz="700" b="0" spc="2" dirty="0">
                <a:latin typeface="Helvetica"/>
                <a:cs typeface="Helvetica"/>
              </a:rPr>
              <a:t> </a:t>
            </a:r>
            <a:r>
              <a:rPr lang="en-US" sz="700" b="0" dirty="0"/>
              <a:t>Test names are the registered trademarks of their respective owners, who are not affiliated with The Princeton Review. </a:t>
            </a:r>
          </a:p>
        </p:txBody>
      </p:sp>
      <p:sp>
        <p:nvSpPr>
          <p:cNvPr id="16" name="object 8"/>
          <p:cNvSpPr txBox="1"/>
          <p:nvPr/>
        </p:nvSpPr>
        <p:spPr>
          <a:xfrm>
            <a:off x="622089" y="4003904"/>
            <a:ext cx="1600200" cy="168046"/>
          </a:xfrm>
          <a:prstGeom prst="rect">
            <a:avLst/>
          </a:prstGeom>
        </p:spPr>
        <p:txBody>
          <a:bodyPr vert="horz" wrap="square" lIns="0" tIns="0" rIns="0" bIns="0" rtlCol="0">
            <a:spAutoFit/>
          </a:bodyPr>
          <a:lstStyle/>
          <a:p>
            <a:pPr marL="5776"/>
            <a:r>
              <a:rPr sz="1092" spc="41" dirty="0">
                <a:solidFill>
                  <a:prstClr val="black"/>
                </a:solidFill>
                <a:latin typeface="Helvetica Light"/>
                <a:cs typeface="Helvetica Light"/>
              </a:rPr>
              <a:t>/</a:t>
            </a:r>
            <a:r>
              <a:rPr sz="1092" spc="-11" dirty="0">
                <a:solidFill>
                  <a:prstClr val="black"/>
                </a:solidFill>
                <a:latin typeface="Helvetica Light"/>
                <a:cs typeface="Helvetica Light"/>
              </a:rPr>
              <a:t>T</a:t>
            </a:r>
            <a:r>
              <a:rPr sz="1092" spc="-27" dirty="0">
                <a:solidFill>
                  <a:prstClr val="black"/>
                </a:solidFill>
                <a:latin typeface="Helvetica Light"/>
                <a:cs typeface="Helvetica Light"/>
              </a:rPr>
              <a:t>h</a:t>
            </a:r>
            <a:r>
              <a:rPr sz="1092" spc="-14" dirty="0">
                <a:solidFill>
                  <a:prstClr val="black"/>
                </a:solidFill>
                <a:latin typeface="Helvetica Light"/>
                <a:cs typeface="Helvetica Light"/>
              </a:rPr>
              <a:t>e</a:t>
            </a:r>
            <a:r>
              <a:rPr sz="1092" spc="-25" dirty="0">
                <a:solidFill>
                  <a:prstClr val="black"/>
                </a:solidFill>
                <a:latin typeface="Helvetica Light"/>
                <a:cs typeface="Helvetica Light"/>
              </a:rPr>
              <a:t>P</a:t>
            </a:r>
            <a:r>
              <a:rPr sz="1092" spc="-30" dirty="0">
                <a:solidFill>
                  <a:prstClr val="black"/>
                </a:solidFill>
                <a:latin typeface="Helvetica Light"/>
                <a:cs typeface="Helvetica Light"/>
              </a:rPr>
              <a:t>ri</a:t>
            </a:r>
            <a:r>
              <a:rPr sz="1092" spc="-27" dirty="0">
                <a:solidFill>
                  <a:prstClr val="black"/>
                </a:solidFill>
                <a:latin typeface="Helvetica Light"/>
                <a:cs typeface="Helvetica Light"/>
              </a:rPr>
              <a:t>n</a:t>
            </a:r>
            <a:r>
              <a:rPr sz="1092" spc="-25" dirty="0">
                <a:solidFill>
                  <a:prstClr val="black"/>
                </a:solidFill>
                <a:latin typeface="Helvetica Light"/>
                <a:cs typeface="Helvetica Light"/>
              </a:rPr>
              <a:t>c</a:t>
            </a:r>
            <a:r>
              <a:rPr sz="1092" spc="-36" dirty="0">
                <a:solidFill>
                  <a:prstClr val="black"/>
                </a:solidFill>
                <a:latin typeface="Helvetica Light"/>
                <a:cs typeface="Helvetica Light"/>
              </a:rPr>
              <a:t>e</a:t>
            </a:r>
            <a:r>
              <a:rPr sz="1092" spc="-39" dirty="0">
                <a:solidFill>
                  <a:prstClr val="black"/>
                </a:solidFill>
                <a:latin typeface="Helvetica Light"/>
                <a:cs typeface="Helvetica Light"/>
              </a:rPr>
              <a:t>t</a:t>
            </a:r>
            <a:r>
              <a:rPr sz="1092" spc="-20" dirty="0">
                <a:solidFill>
                  <a:prstClr val="black"/>
                </a:solidFill>
                <a:latin typeface="Helvetica Light"/>
                <a:cs typeface="Helvetica Light"/>
              </a:rPr>
              <a:t>o</a:t>
            </a:r>
            <a:r>
              <a:rPr sz="1092" spc="-18" dirty="0">
                <a:solidFill>
                  <a:prstClr val="black"/>
                </a:solidFill>
                <a:latin typeface="Helvetica Light"/>
                <a:cs typeface="Helvetica Light"/>
              </a:rPr>
              <a:t>n</a:t>
            </a:r>
            <a:r>
              <a:rPr sz="1092" spc="-25" dirty="0">
                <a:solidFill>
                  <a:prstClr val="black"/>
                </a:solidFill>
                <a:latin typeface="Helvetica Light"/>
                <a:cs typeface="Helvetica Light"/>
              </a:rPr>
              <a:t>R</a:t>
            </a:r>
            <a:r>
              <a:rPr sz="1092" spc="-41" dirty="0">
                <a:solidFill>
                  <a:prstClr val="black"/>
                </a:solidFill>
                <a:latin typeface="Helvetica Light"/>
                <a:cs typeface="Helvetica Light"/>
              </a:rPr>
              <a:t>e</a:t>
            </a:r>
            <a:r>
              <a:rPr sz="1092" spc="-25" dirty="0">
                <a:solidFill>
                  <a:prstClr val="black"/>
                </a:solidFill>
                <a:latin typeface="Helvetica Light"/>
                <a:cs typeface="Helvetica Light"/>
              </a:rPr>
              <a:t>v</a:t>
            </a:r>
            <a:r>
              <a:rPr sz="1092" spc="-30" dirty="0">
                <a:solidFill>
                  <a:prstClr val="black"/>
                </a:solidFill>
                <a:latin typeface="Helvetica Light"/>
                <a:cs typeface="Helvetica Light"/>
              </a:rPr>
              <a:t>i</a:t>
            </a:r>
            <a:r>
              <a:rPr sz="1092" spc="-34" dirty="0">
                <a:solidFill>
                  <a:prstClr val="black"/>
                </a:solidFill>
                <a:latin typeface="Helvetica Light"/>
                <a:cs typeface="Helvetica Light"/>
              </a:rPr>
              <a:t>e</a:t>
            </a:r>
            <a:r>
              <a:rPr sz="1092" spc="-9" dirty="0">
                <a:solidFill>
                  <a:prstClr val="black"/>
                </a:solidFill>
                <a:latin typeface="Helvetica Light"/>
                <a:cs typeface="Helvetica Light"/>
              </a:rPr>
              <a:t>w</a:t>
            </a:r>
            <a:endParaRPr sz="1092" dirty="0">
              <a:solidFill>
                <a:prstClr val="black"/>
              </a:solidFill>
              <a:latin typeface="Helvetica Light"/>
              <a:cs typeface="Helvetica Light"/>
            </a:endParaRPr>
          </a:p>
        </p:txBody>
      </p:sp>
      <p:sp>
        <p:nvSpPr>
          <p:cNvPr id="17" name="object 10"/>
          <p:cNvSpPr txBox="1"/>
          <p:nvPr/>
        </p:nvSpPr>
        <p:spPr>
          <a:xfrm>
            <a:off x="3898688" y="4003904"/>
            <a:ext cx="1590826" cy="168046"/>
          </a:xfrm>
          <a:prstGeom prst="rect">
            <a:avLst/>
          </a:prstGeom>
        </p:spPr>
        <p:txBody>
          <a:bodyPr vert="horz" wrap="square" lIns="0" tIns="0" rIns="0" bIns="0" rtlCol="0">
            <a:spAutoFit/>
          </a:bodyPr>
          <a:lstStyle/>
          <a:p>
            <a:pPr marL="5776"/>
            <a:r>
              <a:rPr sz="1092" spc="-43" dirty="0">
                <a:solidFill>
                  <a:prstClr val="black"/>
                </a:solidFill>
                <a:latin typeface="Helvetica Light"/>
                <a:cs typeface="Helvetica Light"/>
              </a:rPr>
              <a:t>@</a:t>
            </a:r>
            <a:r>
              <a:rPr sz="1092" spc="-11" dirty="0">
                <a:solidFill>
                  <a:prstClr val="black"/>
                </a:solidFill>
                <a:latin typeface="Helvetica Light"/>
                <a:cs typeface="Helvetica Light"/>
              </a:rPr>
              <a:t>T</a:t>
            </a:r>
            <a:r>
              <a:rPr sz="1092" spc="-27" dirty="0">
                <a:solidFill>
                  <a:prstClr val="black"/>
                </a:solidFill>
                <a:latin typeface="Helvetica Light"/>
                <a:cs typeface="Helvetica Light"/>
              </a:rPr>
              <a:t>h</a:t>
            </a:r>
            <a:r>
              <a:rPr sz="1092" spc="-14" dirty="0">
                <a:solidFill>
                  <a:prstClr val="black"/>
                </a:solidFill>
                <a:latin typeface="Helvetica Light"/>
                <a:cs typeface="Helvetica Light"/>
              </a:rPr>
              <a:t>e</a:t>
            </a:r>
            <a:r>
              <a:rPr sz="1092" spc="-25" dirty="0">
                <a:solidFill>
                  <a:prstClr val="black"/>
                </a:solidFill>
                <a:latin typeface="Helvetica Light"/>
                <a:cs typeface="Helvetica Light"/>
              </a:rPr>
              <a:t>P</a:t>
            </a:r>
            <a:r>
              <a:rPr sz="1092" spc="-30" dirty="0">
                <a:solidFill>
                  <a:prstClr val="black"/>
                </a:solidFill>
                <a:latin typeface="Helvetica Light"/>
                <a:cs typeface="Helvetica Light"/>
              </a:rPr>
              <a:t>ri</a:t>
            </a:r>
            <a:r>
              <a:rPr sz="1092" spc="-27" dirty="0">
                <a:solidFill>
                  <a:prstClr val="black"/>
                </a:solidFill>
                <a:latin typeface="Helvetica Light"/>
                <a:cs typeface="Helvetica Light"/>
              </a:rPr>
              <a:t>n</a:t>
            </a:r>
            <a:r>
              <a:rPr sz="1092" spc="-25" dirty="0">
                <a:solidFill>
                  <a:prstClr val="black"/>
                </a:solidFill>
                <a:latin typeface="Helvetica Light"/>
                <a:cs typeface="Helvetica Light"/>
              </a:rPr>
              <a:t>c</a:t>
            </a:r>
            <a:r>
              <a:rPr sz="1092" spc="-36" dirty="0">
                <a:solidFill>
                  <a:prstClr val="black"/>
                </a:solidFill>
                <a:latin typeface="Helvetica Light"/>
                <a:cs typeface="Helvetica Light"/>
              </a:rPr>
              <a:t>e</a:t>
            </a:r>
            <a:r>
              <a:rPr sz="1092" spc="-39" dirty="0">
                <a:solidFill>
                  <a:prstClr val="black"/>
                </a:solidFill>
                <a:latin typeface="Helvetica Light"/>
                <a:cs typeface="Helvetica Light"/>
              </a:rPr>
              <a:t>t</a:t>
            </a:r>
            <a:r>
              <a:rPr sz="1092" spc="-20" dirty="0">
                <a:solidFill>
                  <a:prstClr val="black"/>
                </a:solidFill>
                <a:latin typeface="Helvetica Light"/>
                <a:cs typeface="Helvetica Light"/>
              </a:rPr>
              <a:t>o</a:t>
            </a:r>
            <a:r>
              <a:rPr sz="1092" spc="-18" dirty="0">
                <a:solidFill>
                  <a:prstClr val="black"/>
                </a:solidFill>
                <a:latin typeface="Helvetica Light"/>
                <a:cs typeface="Helvetica Light"/>
              </a:rPr>
              <a:t>n</a:t>
            </a:r>
            <a:r>
              <a:rPr sz="1092" spc="-25" dirty="0">
                <a:solidFill>
                  <a:prstClr val="black"/>
                </a:solidFill>
                <a:latin typeface="Helvetica Light"/>
                <a:cs typeface="Helvetica Light"/>
              </a:rPr>
              <a:t>R</a:t>
            </a:r>
            <a:r>
              <a:rPr sz="1092" spc="-41" dirty="0">
                <a:solidFill>
                  <a:prstClr val="black"/>
                </a:solidFill>
                <a:latin typeface="Helvetica Light"/>
                <a:cs typeface="Helvetica Light"/>
              </a:rPr>
              <a:t>ev</a:t>
            </a:r>
            <a:endParaRPr sz="1092" dirty="0">
              <a:solidFill>
                <a:prstClr val="black"/>
              </a:solidFill>
              <a:latin typeface="Helvetica Light"/>
              <a:cs typeface="Helvetica Light"/>
            </a:endParaRPr>
          </a:p>
        </p:txBody>
      </p:sp>
      <p:sp>
        <p:nvSpPr>
          <p:cNvPr id="18" name="object 12"/>
          <p:cNvSpPr txBox="1"/>
          <p:nvPr/>
        </p:nvSpPr>
        <p:spPr>
          <a:xfrm>
            <a:off x="7057883" y="4003904"/>
            <a:ext cx="1550270" cy="168046"/>
          </a:xfrm>
          <a:prstGeom prst="rect">
            <a:avLst/>
          </a:prstGeom>
        </p:spPr>
        <p:txBody>
          <a:bodyPr vert="horz" wrap="square" lIns="0" tIns="0" rIns="0" bIns="0" rtlCol="0">
            <a:spAutoFit/>
          </a:bodyPr>
          <a:lstStyle/>
          <a:p>
            <a:pPr marL="5776"/>
            <a:r>
              <a:rPr sz="1092" spc="-11" dirty="0">
                <a:solidFill>
                  <a:prstClr val="black"/>
                </a:solidFill>
                <a:latin typeface="Helvetica Light"/>
                <a:cs typeface="Helvetica Light"/>
              </a:rPr>
              <a:t>T</a:t>
            </a:r>
            <a:r>
              <a:rPr sz="1092" spc="-27" dirty="0">
                <a:solidFill>
                  <a:prstClr val="black"/>
                </a:solidFill>
                <a:latin typeface="Helvetica Light"/>
                <a:cs typeface="Helvetica Light"/>
              </a:rPr>
              <a:t>h</a:t>
            </a:r>
            <a:r>
              <a:rPr sz="1092" spc="-14" dirty="0">
                <a:solidFill>
                  <a:prstClr val="black"/>
                </a:solidFill>
                <a:latin typeface="Helvetica Light"/>
                <a:cs typeface="Helvetica Light"/>
              </a:rPr>
              <a:t>e</a:t>
            </a:r>
            <a:r>
              <a:rPr sz="1092" spc="-25" dirty="0">
                <a:solidFill>
                  <a:prstClr val="black"/>
                </a:solidFill>
                <a:latin typeface="Helvetica Light"/>
                <a:cs typeface="Helvetica Light"/>
              </a:rPr>
              <a:t>P</a:t>
            </a:r>
            <a:r>
              <a:rPr sz="1092" spc="-30" dirty="0">
                <a:solidFill>
                  <a:prstClr val="black"/>
                </a:solidFill>
                <a:latin typeface="Helvetica Light"/>
                <a:cs typeface="Helvetica Light"/>
              </a:rPr>
              <a:t>ri</a:t>
            </a:r>
            <a:r>
              <a:rPr sz="1092" spc="-27" dirty="0">
                <a:solidFill>
                  <a:prstClr val="black"/>
                </a:solidFill>
                <a:latin typeface="Helvetica Light"/>
                <a:cs typeface="Helvetica Light"/>
              </a:rPr>
              <a:t>n</a:t>
            </a:r>
            <a:r>
              <a:rPr sz="1092" spc="-25" dirty="0">
                <a:solidFill>
                  <a:prstClr val="black"/>
                </a:solidFill>
                <a:latin typeface="Helvetica Light"/>
                <a:cs typeface="Helvetica Light"/>
              </a:rPr>
              <a:t>c</a:t>
            </a:r>
            <a:r>
              <a:rPr sz="1092" spc="-36" dirty="0">
                <a:solidFill>
                  <a:prstClr val="black"/>
                </a:solidFill>
                <a:latin typeface="Helvetica Light"/>
                <a:cs typeface="Helvetica Light"/>
              </a:rPr>
              <a:t>e</a:t>
            </a:r>
            <a:r>
              <a:rPr sz="1092" spc="-39" dirty="0">
                <a:solidFill>
                  <a:prstClr val="black"/>
                </a:solidFill>
                <a:latin typeface="Helvetica Light"/>
                <a:cs typeface="Helvetica Light"/>
              </a:rPr>
              <a:t>t</a:t>
            </a:r>
            <a:r>
              <a:rPr sz="1092" spc="-20" dirty="0">
                <a:solidFill>
                  <a:prstClr val="black"/>
                </a:solidFill>
                <a:latin typeface="Helvetica Light"/>
                <a:cs typeface="Helvetica Light"/>
              </a:rPr>
              <a:t>o</a:t>
            </a:r>
            <a:r>
              <a:rPr sz="1092" spc="-18" dirty="0">
                <a:solidFill>
                  <a:prstClr val="black"/>
                </a:solidFill>
                <a:latin typeface="Helvetica Light"/>
                <a:cs typeface="Helvetica Light"/>
              </a:rPr>
              <a:t>n</a:t>
            </a:r>
            <a:r>
              <a:rPr sz="1092" spc="-25" dirty="0">
                <a:solidFill>
                  <a:prstClr val="black"/>
                </a:solidFill>
                <a:latin typeface="Helvetica Light"/>
                <a:cs typeface="Helvetica Light"/>
              </a:rPr>
              <a:t>R</a:t>
            </a:r>
            <a:r>
              <a:rPr sz="1092" spc="-41" dirty="0">
                <a:solidFill>
                  <a:prstClr val="black"/>
                </a:solidFill>
                <a:latin typeface="Helvetica Light"/>
                <a:cs typeface="Helvetica Light"/>
              </a:rPr>
              <a:t>e</a:t>
            </a:r>
            <a:r>
              <a:rPr sz="1092" spc="-25" dirty="0">
                <a:solidFill>
                  <a:prstClr val="black"/>
                </a:solidFill>
                <a:latin typeface="Helvetica Light"/>
                <a:cs typeface="Helvetica Light"/>
              </a:rPr>
              <a:t>v</a:t>
            </a:r>
            <a:r>
              <a:rPr sz="1092" spc="-30" dirty="0">
                <a:solidFill>
                  <a:prstClr val="black"/>
                </a:solidFill>
                <a:latin typeface="Helvetica Light"/>
                <a:cs typeface="Helvetica Light"/>
              </a:rPr>
              <a:t>i</a:t>
            </a:r>
            <a:r>
              <a:rPr sz="1092" spc="-34" dirty="0">
                <a:solidFill>
                  <a:prstClr val="black"/>
                </a:solidFill>
                <a:latin typeface="Helvetica Light"/>
                <a:cs typeface="Helvetica Light"/>
              </a:rPr>
              <a:t>e</a:t>
            </a:r>
            <a:r>
              <a:rPr sz="1092" spc="-9" dirty="0">
                <a:solidFill>
                  <a:prstClr val="black"/>
                </a:solidFill>
                <a:latin typeface="Helvetica Light"/>
                <a:cs typeface="Helvetica Light"/>
              </a:rPr>
              <a:t>w</a:t>
            </a:r>
            <a:endParaRPr sz="1092" dirty="0">
              <a:solidFill>
                <a:prstClr val="black"/>
              </a:solidFill>
              <a:latin typeface="Helvetica Light"/>
              <a:cs typeface="Helvetica Light"/>
            </a:endParaRPr>
          </a:p>
        </p:txBody>
      </p:sp>
      <p:sp>
        <p:nvSpPr>
          <p:cNvPr id="12" name="Text Placeholder 7"/>
          <p:cNvSpPr>
            <a:spLocks noGrp="1"/>
          </p:cNvSpPr>
          <p:nvPr>
            <p:ph type="body" sz="quarter" idx="17"/>
          </p:nvPr>
        </p:nvSpPr>
        <p:spPr>
          <a:xfrm>
            <a:off x="2515251" y="1809750"/>
            <a:ext cx="4344704" cy="700375"/>
          </a:xfrm>
        </p:spPr>
        <p:txBody>
          <a:bodyPr/>
          <a:lstStyle/>
          <a:p>
            <a:pPr>
              <a:spcBef>
                <a:spcPts val="7"/>
              </a:spcBef>
            </a:pPr>
            <a:endParaRPr lang="en-US" sz="1400" dirty="0">
              <a:latin typeface="Times New Roman"/>
              <a:cs typeface="Times New Roman"/>
            </a:endParaRPr>
          </a:p>
          <a:p>
            <a:pPr marL="28880" algn="ctr"/>
            <a:r>
              <a:rPr lang="en-US" sz="1400" spc="-5" dirty="0">
                <a:latin typeface="Helvetica"/>
                <a:cs typeface="Helvetica"/>
              </a:rPr>
              <a:t>p</a:t>
            </a:r>
            <a:r>
              <a:rPr lang="en-US" sz="1400" spc="-2" dirty="0">
                <a:latin typeface="Helvetica"/>
                <a:cs typeface="Helvetica"/>
              </a:rPr>
              <a:t>r</a:t>
            </a:r>
            <a:r>
              <a:rPr lang="en-US" sz="1400" spc="-7" dirty="0">
                <a:latin typeface="Helvetica"/>
                <a:cs typeface="Helvetica"/>
              </a:rPr>
              <a:t>i</a:t>
            </a:r>
            <a:r>
              <a:rPr lang="en-US" sz="1400" spc="-2" dirty="0">
                <a:latin typeface="Helvetica"/>
                <a:cs typeface="Helvetica"/>
              </a:rPr>
              <a:t>n</a:t>
            </a:r>
            <a:r>
              <a:rPr lang="en-US" sz="1400" spc="2" dirty="0">
                <a:latin typeface="Helvetica"/>
                <a:cs typeface="Helvetica"/>
              </a:rPr>
              <a:t>c</a:t>
            </a:r>
            <a:r>
              <a:rPr lang="en-US" sz="1400" spc="-11" dirty="0">
                <a:latin typeface="Helvetica"/>
                <a:cs typeface="Helvetica"/>
              </a:rPr>
              <a:t>e</a:t>
            </a:r>
            <a:r>
              <a:rPr lang="en-US" sz="1400" spc="-9" dirty="0">
                <a:latin typeface="Helvetica"/>
                <a:cs typeface="Helvetica"/>
              </a:rPr>
              <a:t>t</a:t>
            </a:r>
            <a:r>
              <a:rPr lang="en-US" sz="1400" spc="-5" dirty="0">
                <a:latin typeface="Helvetica"/>
                <a:cs typeface="Helvetica"/>
              </a:rPr>
              <a:t>o</a:t>
            </a:r>
            <a:r>
              <a:rPr lang="en-US" sz="1400" spc="-7" dirty="0">
                <a:latin typeface="Helvetica"/>
                <a:cs typeface="Helvetica"/>
              </a:rPr>
              <a:t>nr</a:t>
            </a:r>
            <a:r>
              <a:rPr lang="en-US" sz="1400" spc="-16" dirty="0">
                <a:latin typeface="Helvetica"/>
                <a:cs typeface="Helvetica"/>
              </a:rPr>
              <a:t>e</a:t>
            </a:r>
            <a:r>
              <a:rPr lang="en-US" sz="1400" spc="-2" dirty="0">
                <a:latin typeface="Helvetica"/>
                <a:cs typeface="Helvetica"/>
              </a:rPr>
              <a:t>v</a:t>
            </a:r>
            <a:r>
              <a:rPr lang="en-US" sz="1400" spc="-5" dirty="0">
                <a:latin typeface="Helvetica"/>
                <a:cs typeface="Helvetica"/>
              </a:rPr>
              <a:t>i</a:t>
            </a:r>
            <a:r>
              <a:rPr lang="en-US" sz="1400" spc="-11" dirty="0">
                <a:latin typeface="Helvetica"/>
                <a:cs typeface="Helvetica"/>
              </a:rPr>
              <a:t>e</a:t>
            </a:r>
            <a:r>
              <a:rPr lang="en-US" sz="1400" spc="-36" dirty="0">
                <a:latin typeface="Helvetica"/>
                <a:cs typeface="Helvetica"/>
              </a:rPr>
              <a:t>w</a:t>
            </a:r>
            <a:r>
              <a:rPr lang="en-US" sz="1400" spc="-16" dirty="0">
                <a:latin typeface="Helvetica"/>
                <a:cs typeface="Helvetica"/>
              </a:rPr>
              <a:t>.</a:t>
            </a:r>
            <a:r>
              <a:rPr lang="en-US" sz="1400" spc="5" dirty="0">
                <a:latin typeface="Helvetica"/>
                <a:cs typeface="Helvetica"/>
              </a:rPr>
              <a:t>c</a:t>
            </a:r>
            <a:r>
              <a:rPr lang="en-US" sz="1400" spc="-5" dirty="0">
                <a:latin typeface="Helvetica"/>
                <a:cs typeface="Helvetica"/>
              </a:rPr>
              <a:t>o</a:t>
            </a:r>
            <a:r>
              <a:rPr lang="en-US" sz="1400" dirty="0">
                <a:latin typeface="Helvetica"/>
                <a:cs typeface="Helvetica"/>
              </a:rPr>
              <a:t>m &amp; 8</a:t>
            </a:r>
            <a:r>
              <a:rPr lang="en-US" sz="1400" spc="5" dirty="0">
                <a:latin typeface="Helvetica"/>
                <a:cs typeface="Helvetica"/>
              </a:rPr>
              <a:t>0</a:t>
            </a:r>
            <a:r>
              <a:rPr lang="en-US" sz="1400" spc="14" dirty="0">
                <a:latin typeface="Helvetica"/>
                <a:cs typeface="Helvetica"/>
              </a:rPr>
              <a:t>0</a:t>
            </a:r>
            <a:r>
              <a:rPr lang="en-US" sz="1400" spc="-14" dirty="0">
                <a:latin typeface="Helvetica"/>
                <a:cs typeface="Helvetica"/>
              </a:rPr>
              <a:t>-</a:t>
            </a:r>
            <a:r>
              <a:rPr lang="en-US" sz="1400" spc="-11" dirty="0">
                <a:latin typeface="Helvetica"/>
                <a:cs typeface="Helvetica"/>
              </a:rPr>
              <a:t>2R</a:t>
            </a:r>
            <a:r>
              <a:rPr lang="en-US" sz="1400" spc="-5" dirty="0">
                <a:latin typeface="Helvetica"/>
                <a:cs typeface="Helvetica"/>
              </a:rPr>
              <a:t>E</a:t>
            </a:r>
            <a:r>
              <a:rPr lang="en-US" sz="1400" spc="-14" dirty="0">
                <a:latin typeface="Helvetica"/>
                <a:cs typeface="Helvetica"/>
              </a:rPr>
              <a:t>V</a:t>
            </a:r>
            <a:r>
              <a:rPr lang="en-US" sz="1400" spc="-9" dirty="0">
                <a:latin typeface="Helvetica"/>
                <a:cs typeface="Helvetica"/>
              </a:rPr>
              <a:t>I</a:t>
            </a:r>
            <a:r>
              <a:rPr lang="en-US" sz="1400" spc="-2" dirty="0">
                <a:latin typeface="Helvetica"/>
                <a:cs typeface="Helvetica"/>
              </a:rPr>
              <a:t>E</a:t>
            </a:r>
            <a:r>
              <a:rPr lang="en-US" sz="1400" dirty="0">
                <a:latin typeface="Helvetica"/>
                <a:cs typeface="Helvetica"/>
              </a:rPr>
              <a:t>W</a:t>
            </a:r>
          </a:p>
        </p:txBody>
      </p:sp>
      <p:sp>
        <p:nvSpPr>
          <p:cNvPr id="11" name="Text Placeholder 7"/>
          <p:cNvSpPr>
            <a:spLocks noGrp="1"/>
          </p:cNvSpPr>
          <p:nvPr>
            <p:ph type="body" sz="quarter" idx="17"/>
          </p:nvPr>
        </p:nvSpPr>
        <p:spPr>
          <a:xfrm>
            <a:off x="1295400" y="1136299"/>
            <a:ext cx="7086599" cy="700375"/>
          </a:xfrm>
        </p:spPr>
        <p:txBody>
          <a:bodyPr/>
          <a:lstStyle/>
          <a:p>
            <a:pPr marL="28880" algn="ctr"/>
            <a:r>
              <a:rPr lang="en-US" sz="2000" spc="-5" dirty="0">
                <a:latin typeface="Helvetica"/>
                <a:cs typeface="Helvetica"/>
              </a:rPr>
              <a:t>Nicole Iannucci</a:t>
            </a:r>
          </a:p>
          <a:p>
            <a:pPr marL="28880" algn="ctr"/>
            <a:r>
              <a:rPr lang="en-US" sz="2000" spc="-5" dirty="0">
                <a:latin typeface="Helvetica"/>
                <a:cs typeface="Helvetica"/>
                <a:hlinkClick r:id="rId3"/>
              </a:rPr>
              <a:t>Nicole.Iannucci@review.com</a:t>
            </a:r>
            <a:r>
              <a:rPr lang="en-US" sz="2000" spc="-5" dirty="0">
                <a:latin typeface="Helvetica"/>
                <a:cs typeface="Helvetica"/>
              </a:rPr>
              <a:t>   848-229-9978 (direct line)</a:t>
            </a:r>
          </a:p>
          <a:p>
            <a:pPr marL="28880" algn="ctr"/>
            <a:endParaRPr lang="en-US" sz="2000" dirty="0">
              <a:latin typeface="Helvetica"/>
              <a:cs typeface="Helvetica"/>
            </a:endParaRPr>
          </a:p>
        </p:txBody>
      </p:sp>
    </p:spTree>
    <p:extLst>
      <p:ext uri="{BB962C8B-B14F-4D97-AF65-F5344CB8AC3E}">
        <p14:creationId xmlns:p14="http://schemas.microsoft.com/office/powerpoint/2010/main" val="113738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1600201" y="971550"/>
          <a:ext cx="5932704" cy="3670082"/>
        </p:xfrm>
        <a:graphic>
          <a:graphicData uri="http://schemas.openxmlformats.org/drawingml/2006/table">
            <a:tbl>
              <a:tblPr/>
              <a:tblGrid>
                <a:gridCol w="4305536">
                  <a:extLst>
                    <a:ext uri="{9D8B030D-6E8A-4147-A177-3AD203B41FA5}">
                      <a16:colId xmlns:a16="http://schemas.microsoft.com/office/drawing/2014/main" val="20000"/>
                    </a:ext>
                  </a:extLst>
                </a:gridCol>
                <a:gridCol w="830894">
                  <a:extLst>
                    <a:ext uri="{9D8B030D-6E8A-4147-A177-3AD203B41FA5}">
                      <a16:colId xmlns:a16="http://schemas.microsoft.com/office/drawing/2014/main" val="20001"/>
                    </a:ext>
                  </a:extLst>
                </a:gridCol>
                <a:gridCol w="796274">
                  <a:extLst>
                    <a:ext uri="{9D8B030D-6E8A-4147-A177-3AD203B41FA5}">
                      <a16:colId xmlns:a16="http://schemas.microsoft.com/office/drawing/2014/main" val="20002"/>
                    </a:ext>
                  </a:extLst>
                </a:gridCol>
              </a:tblGrid>
              <a:tr h="30966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sym typeface="Arial" pitchFamily="34" charset="0"/>
                        </a:rPr>
                        <a:t>Admission tests..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sym typeface="Arial" pitchFamily="34" charset="0"/>
                        </a:rPr>
                        <a:t>True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D92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sym typeface="Arial" pitchFamily="34" charset="0"/>
                        </a:rPr>
                        <a:t>False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800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sym typeface="Arial" pitchFamily="34" charset="0"/>
                        </a:rPr>
                        <a:t>… measure intelligence?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800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sym typeface="Arial" pitchFamily="34" charset="0"/>
                        </a:rPr>
                        <a:t>… can be used to award aid? </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00" b="0" i="0" u="none" strike="noStrike" kern="200" cap="none" spc="0" normalizeH="0" baseline="0" noProof="0" dirty="0">
                        <a:ln>
                          <a:noFill/>
                        </a:ln>
                        <a:solidFill>
                          <a:srgbClr val="000000"/>
                        </a:solidFill>
                        <a:effectLst/>
                        <a:uLnTx/>
                        <a:uFillTx/>
                        <a:latin typeface="Calibri" pitchFamily="34" charset="0"/>
                        <a:ea typeface="ＭＳ Ｐゴシック" pitchFamily="34" charset="-128"/>
                        <a:cs typeface="Calibri"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00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sym typeface="Arial" pitchFamily="34" charset="0"/>
                        </a:rPr>
                        <a:t>… reflect your GPA in high school? </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Calibri" pitchFamily="34" charset="0"/>
                        <a:ea typeface="ＭＳ Ｐゴシック" pitchFamily="34" charset="-128"/>
                        <a:cs typeface="Calibri"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8006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sym typeface="Arial" pitchFamily="34" charset="0"/>
                        </a:rPr>
                        <a:t>… predict your college GPA? </a:t>
                      </a:r>
                      <a:endParaRPr kumimoji="0" lang="en-US" sz="15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00" b="0" i="0" u="none" strike="noStrike" cap="none" normalizeH="0" baseline="0" dirty="0">
                        <a:ln>
                          <a:noFill/>
                        </a:ln>
                        <a:solidFill>
                          <a:srgbClr val="000000"/>
                        </a:solidFill>
                        <a:effectLst/>
                        <a:latin typeface="Calibri" pitchFamily="34" charset="0"/>
                        <a:ea typeface="ＭＳ Ｐゴシック" pitchFamily="34" charset="-128"/>
                        <a:cs typeface="Calibri"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800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sym typeface="Arial" pitchFamily="34" charset="0"/>
                        </a:rPr>
                        <a:t>… can be prepared for? </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Calibri" pitchFamily="34" charset="0"/>
                        <a:ea typeface="ＭＳ Ｐゴシック" pitchFamily="34" charset="-128"/>
                        <a:cs typeface="Calibri"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800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sym typeface="Arial" pitchFamily="34" charset="0"/>
                        </a:rPr>
                        <a:t>… should be prepared for?</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00" b="0" i="0" u="none" strike="noStrike" cap="none" normalizeH="0" baseline="0" dirty="0">
                        <a:ln>
                          <a:noFill/>
                        </a:ln>
                        <a:solidFill>
                          <a:srgbClr val="000000"/>
                        </a:solidFill>
                        <a:effectLst/>
                        <a:latin typeface="Calibri" pitchFamily="34" charset="0"/>
                        <a:ea typeface="ＭＳ Ｐゴシック" pitchFamily="34" charset="-128"/>
                        <a:cs typeface="Calibri"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8006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sym typeface="Arial" pitchFamily="34" charset="0"/>
                        </a:rPr>
                        <a:t>… test what you’ve learned in HS?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00" b="0" i="0" u="none" strike="noStrike" cap="none" normalizeH="0" baseline="0" dirty="0">
                        <a:ln>
                          <a:noFill/>
                        </a:ln>
                        <a:solidFill>
                          <a:srgbClr val="000000"/>
                        </a:solidFill>
                        <a:effectLst/>
                        <a:latin typeface="Calibri" pitchFamily="34" charset="0"/>
                        <a:ea typeface="ＭＳ Ｐゴシック" pitchFamily="34" charset="-128"/>
                        <a:cs typeface="Calibri" pitchFamily="34" charset="0"/>
                        <a:sym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pic>
        <p:nvPicPr>
          <p:cNvPr id="6" name="Picture 5"/>
          <p:cNvPicPr>
            <a:picLocks noChangeAspect="1"/>
          </p:cNvPicPr>
          <p:nvPr/>
        </p:nvPicPr>
        <p:blipFill>
          <a:blip r:embed="rId3"/>
          <a:stretch>
            <a:fillRect/>
          </a:stretch>
        </p:blipFill>
        <p:spPr>
          <a:xfrm>
            <a:off x="6791116" y="1224833"/>
            <a:ext cx="685859" cy="727011"/>
          </a:xfrm>
          <a:prstGeom prst="rect">
            <a:avLst/>
          </a:prstGeom>
        </p:spPr>
      </p:pic>
      <p:pic>
        <p:nvPicPr>
          <p:cNvPr id="9" name="Picture 8"/>
          <p:cNvPicPr>
            <a:picLocks noChangeAspect="1"/>
          </p:cNvPicPr>
          <p:nvPr/>
        </p:nvPicPr>
        <p:blipFill>
          <a:blip r:embed="rId3"/>
          <a:stretch>
            <a:fillRect/>
          </a:stretch>
        </p:blipFill>
        <p:spPr>
          <a:xfrm>
            <a:off x="6014739" y="3631603"/>
            <a:ext cx="685859" cy="727011"/>
          </a:xfrm>
          <a:prstGeom prst="rect">
            <a:avLst/>
          </a:prstGeom>
        </p:spPr>
      </p:pic>
      <p:pic>
        <p:nvPicPr>
          <p:cNvPr id="10" name="Picture 9"/>
          <p:cNvPicPr>
            <a:picLocks noChangeAspect="1"/>
          </p:cNvPicPr>
          <p:nvPr/>
        </p:nvPicPr>
        <p:blipFill>
          <a:blip r:embed="rId3"/>
          <a:stretch>
            <a:fillRect/>
          </a:stretch>
        </p:blipFill>
        <p:spPr>
          <a:xfrm>
            <a:off x="6791116" y="2193266"/>
            <a:ext cx="685859" cy="727011"/>
          </a:xfrm>
          <a:prstGeom prst="rect">
            <a:avLst/>
          </a:prstGeom>
        </p:spPr>
      </p:pic>
      <p:pic>
        <p:nvPicPr>
          <p:cNvPr id="11" name="Picture 10"/>
          <p:cNvPicPr>
            <a:picLocks noChangeAspect="1"/>
          </p:cNvPicPr>
          <p:nvPr/>
        </p:nvPicPr>
        <p:blipFill>
          <a:blip r:embed="rId3"/>
          <a:stretch>
            <a:fillRect/>
          </a:stretch>
        </p:blipFill>
        <p:spPr>
          <a:xfrm>
            <a:off x="6791116" y="2687010"/>
            <a:ext cx="685859" cy="727011"/>
          </a:xfrm>
          <a:prstGeom prst="rect">
            <a:avLst/>
          </a:prstGeom>
        </p:spPr>
      </p:pic>
      <p:pic>
        <p:nvPicPr>
          <p:cNvPr id="12" name="Picture 11"/>
          <p:cNvPicPr>
            <a:picLocks noChangeAspect="1"/>
          </p:cNvPicPr>
          <p:nvPr/>
        </p:nvPicPr>
        <p:blipFill>
          <a:blip r:embed="rId3"/>
          <a:stretch>
            <a:fillRect/>
          </a:stretch>
        </p:blipFill>
        <p:spPr>
          <a:xfrm>
            <a:off x="6014738" y="3133428"/>
            <a:ext cx="685859" cy="727011"/>
          </a:xfrm>
          <a:prstGeom prst="rect">
            <a:avLst/>
          </a:prstGeom>
        </p:spPr>
      </p:pic>
      <p:sp>
        <p:nvSpPr>
          <p:cNvPr id="13" name="Rectangle 12"/>
          <p:cNvSpPr/>
          <p:nvPr/>
        </p:nvSpPr>
        <p:spPr>
          <a:xfrm>
            <a:off x="6118637" y="1837095"/>
            <a:ext cx="457177" cy="507831"/>
          </a:xfrm>
          <a:prstGeom prst="rect">
            <a:avLst/>
          </a:prstGeom>
        </p:spPr>
        <p:txBody>
          <a:bodyPr wrap="none">
            <a:spAutoFit/>
          </a:bodyPr>
          <a:lstStyle/>
          <a:p>
            <a:pPr lvl="0" algn="ctr">
              <a:defRPr/>
            </a:pPr>
            <a:r>
              <a:rPr lang="en-US" sz="2700" dirty="0">
                <a:solidFill>
                  <a:srgbClr val="FFC000"/>
                </a:solidFill>
                <a:latin typeface="Arial" panose="020B0604020202020204" pitchFamily="34" charset="0"/>
                <a:ea typeface="ＭＳ Ｐゴシック" pitchFamily="34" charset="-128"/>
                <a:cs typeface="Arial" panose="020B0604020202020204" pitchFamily="34" charset="0"/>
                <a:sym typeface="Wingdings" pitchFamily="2" charset="2"/>
              </a:rPr>
              <a:t></a:t>
            </a:r>
            <a:endParaRPr lang="en-US" sz="2700" dirty="0">
              <a:solidFill>
                <a:srgbClr val="FFC000"/>
              </a:solidFill>
              <a:latin typeface="Arial" panose="020B0604020202020204" pitchFamily="34" charset="0"/>
              <a:ea typeface="ＭＳ Ｐゴシック" pitchFamily="34" charset="-128"/>
              <a:cs typeface="Arial" panose="020B0604020202020204" pitchFamily="34" charset="0"/>
              <a:sym typeface="Arial" pitchFamily="34" charset="0"/>
            </a:endParaRPr>
          </a:p>
        </p:txBody>
      </p:sp>
      <p:pic>
        <p:nvPicPr>
          <p:cNvPr id="14" name="Picture 13"/>
          <p:cNvPicPr>
            <a:picLocks noChangeAspect="1"/>
          </p:cNvPicPr>
          <p:nvPr/>
        </p:nvPicPr>
        <p:blipFill>
          <a:blip r:embed="rId4"/>
          <a:stretch>
            <a:fillRect/>
          </a:stretch>
        </p:blipFill>
        <p:spPr>
          <a:xfrm>
            <a:off x="6043160" y="4084489"/>
            <a:ext cx="608129" cy="727011"/>
          </a:xfrm>
          <a:prstGeom prst="rect">
            <a:avLst/>
          </a:prstGeom>
        </p:spPr>
      </p:pic>
      <p:pic>
        <p:nvPicPr>
          <p:cNvPr id="15" name="Picture 14"/>
          <p:cNvPicPr>
            <a:picLocks noChangeAspect="1"/>
          </p:cNvPicPr>
          <p:nvPr/>
        </p:nvPicPr>
        <p:blipFill>
          <a:blip r:embed="rId4"/>
          <a:stretch>
            <a:fillRect/>
          </a:stretch>
        </p:blipFill>
        <p:spPr>
          <a:xfrm>
            <a:off x="6829980" y="4065080"/>
            <a:ext cx="608129" cy="727011"/>
          </a:xfrm>
          <a:prstGeom prst="rect">
            <a:avLst/>
          </a:prstGeom>
        </p:spPr>
      </p:pic>
      <p:sp>
        <p:nvSpPr>
          <p:cNvPr id="16" name="Title 6"/>
          <p:cNvSpPr txBox="1">
            <a:spLocks/>
          </p:cNvSpPr>
          <p:nvPr/>
        </p:nvSpPr>
        <p:spPr>
          <a:xfrm>
            <a:off x="189411" y="209550"/>
            <a:ext cx="8976360" cy="1143642"/>
          </a:xfrm>
          <a:prstGeom prst="rect">
            <a:avLst/>
          </a:prstGeom>
        </p:spPr>
        <p:txBody>
          <a:bodyPr/>
          <a:lstStyle>
            <a:lvl1pPr>
              <a:defRPr>
                <a:latin typeface="+mj-lt"/>
                <a:ea typeface="+mj-ea"/>
                <a:cs typeface="+mj-cs"/>
              </a:defRPr>
            </a:lvl1pPr>
          </a:lstStyle>
          <a:p>
            <a:pPr defTabSz="914400"/>
            <a:r>
              <a:rPr lang="en-US" sz="3000" b="1" kern="0" dirty="0">
                <a:solidFill>
                  <a:sysClr val="windowText" lastClr="000000"/>
                </a:solidFill>
                <a:latin typeface="Helvetica Neue"/>
              </a:rPr>
              <a:t>WHAT DO THESE TESTS MEASURE?</a:t>
            </a:r>
          </a:p>
        </p:txBody>
      </p:sp>
    </p:spTree>
    <p:extLst>
      <p:ext uri="{BB962C8B-B14F-4D97-AF65-F5344CB8AC3E}">
        <p14:creationId xmlns:p14="http://schemas.microsoft.com/office/powerpoint/2010/main" val="196128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B0F0"/>
                </a:solidFill>
              </a:rPr>
              <a:t>Who Takes the SAT &amp; ACT?</a:t>
            </a:r>
          </a:p>
        </p:txBody>
      </p:sp>
      <p:sp>
        <p:nvSpPr>
          <p:cNvPr id="3" name="Content Placeholder 2"/>
          <p:cNvSpPr>
            <a:spLocks noGrp="1"/>
          </p:cNvSpPr>
          <p:nvPr>
            <p:ph idx="1"/>
          </p:nvPr>
        </p:nvSpPr>
        <p:spPr>
          <a:xfrm>
            <a:off x="1485900" y="1063229"/>
            <a:ext cx="6172200" cy="3623072"/>
          </a:xfrm>
        </p:spPr>
        <p:txBody>
          <a:bodyPr>
            <a:normAutofit/>
          </a:bodyPr>
          <a:lstStyle/>
          <a:p>
            <a:r>
              <a:rPr lang="en-US" dirty="0"/>
              <a:t>High School Students!</a:t>
            </a:r>
          </a:p>
          <a:p>
            <a:r>
              <a:rPr lang="en-US" dirty="0"/>
              <a:t>Typically Junior Year or Early Senior Year</a:t>
            </a:r>
          </a:p>
          <a:p>
            <a:r>
              <a:rPr lang="en-US" dirty="0"/>
              <a:t>Historically SAT vs ACT Geographically Driven</a:t>
            </a:r>
          </a:p>
          <a:p>
            <a:r>
              <a:rPr lang="en-US" dirty="0"/>
              <a:t>Now more evenly distributed across the US*</a:t>
            </a:r>
          </a:p>
          <a:p>
            <a:pPr lvl="1"/>
            <a:r>
              <a:rPr lang="en-US" dirty="0"/>
              <a:t>Accepted equally by basically every college</a:t>
            </a:r>
          </a:p>
          <a:p>
            <a:r>
              <a:rPr lang="en-US" dirty="0"/>
              <a:t>Class of 2017</a:t>
            </a:r>
          </a:p>
          <a:p>
            <a:pPr lvl="1"/>
            <a:r>
              <a:rPr lang="en-US" dirty="0"/>
              <a:t>1.8 million SAT (1.7 million New SAT)</a:t>
            </a:r>
            <a:r>
              <a:rPr lang="en-US" baseline="30000" dirty="0"/>
              <a:t>1</a:t>
            </a:r>
          </a:p>
          <a:p>
            <a:pPr lvl="1"/>
            <a:r>
              <a:rPr lang="en-US" dirty="0"/>
              <a:t>2,030,038 ACT</a:t>
            </a:r>
            <a:r>
              <a:rPr lang="en-US" baseline="30000" dirty="0"/>
              <a:t>2</a:t>
            </a:r>
          </a:p>
        </p:txBody>
      </p:sp>
      <p:sp>
        <p:nvSpPr>
          <p:cNvPr id="6" name="TextBox 5"/>
          <p:cNvSpPr txBox="1"/>
          <p:nvPr/>
        </p:nvSpPr>
        <p:spPr>
          <a:xfrm>
            <a:off x="1143000" y="4751085"/>
            <a:ext cx="4057650" cy="415498"/>
          </a:xfrm>
          <a:prstGeom prst="rect">
            <a:avLst/>
          </a:prstGeom>
          <a:solidFill>
            <a:schemeClr val="tx1"/>
          </a:solidFill>
        </p:spPr>
        <p:txBody>
          <a:bodyPr wrap="square" rtlCol="0">
            <a:spAutoFit/>
          </a:bodyPr>
          <a:lstStyle/>
          <a:p>
            <a:pPr defTabSz="685800"/>
            <a:r>
              <a:rPr lang="en-US" sz="2100" dirty="0">
                <a:solidFill>
                  <a:prstClr val="white"/>
                </a:solidFill>
                <a:latin typeface="Calibri"/>
              </a:rPr>
              <a:t>SAT &amp; ACT Students and Products</a:t>
            </a:r>
          </a:p>
        </p:txBody>
      </p:sp>
      <p:pic>
        <p:nvPicPr>
          <p:cNvPr id="7" name="Picture 6" descr="C:\Users\judenew\Documents\MCAT\New TPR Logo 20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0" y="2788"/>
            <a:ext cx="857250" cy="454412"/>
          </a:xfrm>
          <a:prstGeom prst="rect">
            <a:avLst/>
          </a:prstGeom>
          <a:noFill/>
          <a:ln>
            <a:noFill/>
          </a:ln>
        </p:spPr>
      </p:pic>
      <p:sp>
        <p:nvSpPr>
          <p:cNvPr id="4" name="Footer Placeholder 3">
            <a:extLst>
              <a:ext uri="{FF2B5EF4-FFF2-40B4-BE49-F238E27FC236}">
                <a16:creationId xmlns:a16="http://schemas.microsoft.com/office/drawing/2014/main" id="{50B297B9-1645-4E59-A397-DFD0B7C490CC}"/>
              </a:ext>
            </a:extLst>
          </p:cNvPr>
          <p:cNvSpPr>
            <a:spLocks noGrp="1"/>
          </p:cNvSpPr>
          <p:nvPr>
            <p:ph type="ftr" sz="quarter" idx="11"/>
          </p:nvPr>
        </p:nvSpPr>
        <p:spPr>
          <a:xfrm>
            <a:off x="5257801" y="4229100"/>
            <a:ext cx="2636144" cy="857250"/>
          </a:xfrm>
        </p:spPr>
        <p:txBody>
          <a:bodyPr/>
          <a:lstStyle/>
          <a:p>
            <a:pPr algn="l" defTabSz="685800"/>
            <a:r>
              <a:rPr lang="en-US" dirty="0">
                <a:solidFill>
                  <a:prstClr val="black">
                    <a:tint val="75000"/>
                  </a:prstClr>
                </a:solidFill>
                <a:latin typeface="Calibri"/>
              </a:rPr>
              <a:t>1 - </a:t>
            </a:r>
            <a:r>
              <a:rPr lang="en-US" dirty="0">
                <a:solidFill>
                  <a:prstClr val="black">
                    <a:tint val="75000"/>
                  </a:prstClr>
                </a:solidFill>
                <a:latin typeface="Calibri"/>
                <a:hlinkClick r:id="rId4"/>
              </a:rPr>
              <a:t>https://reports.collegeboard.org/sat-suite-program-results/class-2017-results</a:t>
            </a:r>
            <a:endParaRPr lang="en-US" dirty="0">
              <a:solidFill>
                <a:prstClr val="black">
                  <a:tint val="75000"/>
                </a:prstClr>
              </a:solidFill>
              <a:latin typeface="Calibri"/>
            </a:endParaRPr>
          </a:p>
          <a:p>
            <a:pPr algn="l" defTabSz="685800"/>
            <a:endParaRPr lang="en-US" dirty="0">
              <a:solidFill>
                <a:prstClr val="black">
                  <a:tint val="75000"/>
                </a:prstClr>
              </a:solidFill>
              <a:latin typeface="Calibri"/>
            </a:endParaRPr>
          </a:p>
          <a:p>
            <a:pPr algn="l" defTabSz="685800"/>
            <a:r>
              <a:rPr lang="en-US" dirty="0">
                <a:solidFill>
                  <a:prstClr val="black">
                    <a:tint val="75000"/>
                  </a:prstClr>
                </a:solidFill>
                <a:latin typeface="Calibri"/>
              </a:rPr>
              <a:t>2 - </a:t>
            </a:r>
            <a:r>
              <a:rPr lang="en-US" dirty="0">
                <a:solidFill>
                  <a:prstClr val="black">
                    <a:tint val="75000"/>
                  </a:prstClr>
                </a:solidFill>
                <a:latin typeface="Calibri"/>
                <a:hlinkClick r:id="" action="ppaction://noaction"/>
              </a:rPr>
              <a:t>https://www.act.org/content/dam/act/</a:t>
            </a:r>
          </a:p>
          <a:p>
            <a:pPr algn="l" defTabSz="685800"/>
            <a:r>
              <a:rPr lang="en-US" dirty="0">
                <a:solidFill>
                  <a:prstClr val="black">
                    <a:tint val="75000"/>
                  </a:prstClr>
                </a:solidFill>
                <a:latin typeface="Calibri"/>
                <a:hlinkClick r:id="" action="ppaction://noaction"/>
              </a:rPr>
              <a:t>unsecured/documents/cccr2017/P_99_999999_N_S_N00_ACT-GCPR_National.pdf</a:t>
            </a:r>
            <a:endParaRPr lang="en-US" dirty="0">
              <a:solidFill>
                <a:prstClr val="black">
                  <a:tint val="75000"/>
                </a:prstClr>
              </a:solidFill>
              <a:latin typeface="Calibri"/>
            </a:endParaRPr>
          </a:p>
        </p:txBody>
      </p:sp>
    </p:spTree>
    <p:extLst>
      <p:ext uri="{BB962C8B-B14F-4D97-AF65-F5344CB8AC3E}">
        <p14:creationId xmlns:p14="http://schemas.microsoft.com/office/powerpoint/2010/main" val="368833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B0F0"/>
                </a:solidFill>
              </a:rPr>
              <a:t>Who Takes the SAT &amp; ACT?</a:t>
            </a:r>
          </a:p>
        </p:txBody>
      </p:sp>
      <p:sp>
        <p:nvSpPr>
          <p:cNvPr id="3" name="Content Placeholder 2"/>
          <p:cNvSpPr>
            <a:spLocks noGrp="1"/>
          </p:cNvSpPr>
          <p:nvPr>
            <p:ph idx="1"/>
          </p:nvPr>
        </p:nvSpPr>
        <p:spPr>
          <a:xfrm>
            <a:off x="1485900" y="1063229"/>
            <a:ext cx="6172200" cy="3623072"/>
          </a:xfrm>
        </p:spPr>
        <p:txBody>
          <a:bodyPr>
            <a:normAutofit/>
          </a:bodyPr>
          <a:lstStyle/>
          <a:p>
            <a:r>
              <a:rPr lang="en-US" dirty="0"/>
              <a:t>Students are:</a:t>
            </a:r>
          </a:p>
          <a:p>
            <a:pPr lvl="1"/>
            <a:r>
              <a:rPr lang="en-US" dirty="0"/>
              <a:t>Busy and overscheduled</a:t>
            </a:r>
          </a:p>
          <a:p>
            <a:pPr lvl="1"/>
            <a:r>
              <a:rPr lang="en-US" dirty="0"/>
              <a:t>Feeling pressure to apply to college</a:t>
            </a:r>
          </a:p>
          <a:p>
            <a:pPr lvl="1"/>
            <a:r>
              <a:rPr lang="en-US" dirty="0"/>
              <a:t>Confused about what test to take</a:t>
            </a:r>
          </a:p>
          <a:p>
            <a:pPr lvl="1"/>
            <a:r>
              <a:rPr lang="en-US" dirty="0"/>
              <a:t>May have strengths and weakness on the test</a:t>
            </a:r>
          </a:p>
          <a:p>
            <a:pPr lvl="1"/>
            <a:r>
              <a:rPr lang="en-US" dirty="0"/>
              <a:t>May not understand why they are not scoring better on subjects they excel on in school</a:t>
            </a:r>
          </a:p>
          <a:p>
            <a:pPr lvl="1"/>
            <a:r>
              <a:rPr lang="en-US" dirty="0"/>
              <a:t>May have general testing anxiety</a:t>
            </a:r>
          </a:p>
        </p:txBody>
      </p:sp>
      <p:sp>
        <p:nvSpPr>
          <p:cNvPr id="6" name="TextBox 5"/>
          <p:cNvSpPr txBox="1"/>
          <p:nvPr/>
        </p:nvSpPr>
        <p:spPr>
          <a:xfrm>
            <a:off x="1143000" y="4751085"/>
            <a:ext cx="4057650" cy="415498"/>
          </a:xfrm>
          <a:prstGeom prst="rect">
            <a:avLst/>
          </a:prstGeom>
          <a:solidFill>
            <a:schemeClr val="tx1"/>
          </a:solidFill>
        </p:spPr>
        <p:txBody>
          <a:bodyPr wrap="square" rtlCol="0">
            <a:spAutoFit/>
          </a:bodyPr>
          <a:lstStyle/>
          <a:p>
            <a:pPr defTabSz="685800"/>
            <a:r>
              <a:rPr lang="en-US" sz="2100" dirty="0">
                <a:solidFill>
                  <a:prstClr val="white"/>
                </a:solidFill>
                <a:latin typeface="Calibri"/>
              </a:rPr>
              <a:t>SAT &amp; ACT Students and Products</a:t>
            </a:r>
          </a:p>
        </p:txBody>
      </p:sp>
      <p:pic>
        <p:nvPicPr>
          <p:cNvPr id="7" name="Picture 6" descr="C:\Users\judenew\Documents\MCAT\New TPR Logo 20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0" y="2788"/>
            <a:ext cx="857250" cy="454412"/>
          </a:xfrm>
          <a:prstGeom prst="rect">
            <a:avLst/>
          </a:prstGeom>
          <a:noFill/>
          <a:ln>
            <a:noFill/>
          </a:ln>
        </p:spPr>
      </p:pic>
    </p:spTree>
    <p:extLst>
      <p:ext uri="{BB962C8B-B14F-4D97-AF65-F5344CB8AC3E}">
        <p14:creationId xmlns:p14="http://schemas.microsoft.com/office/powerpoint/2010/main" val="306518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B0F0"/>
                </a:solidFill>
              </a:rPr>
              <a:t>Who Takes the SAT &amp; ACT?</a:t>
            </a:r>
            <a:r>
              <a:rPr lang="en-US" b="1" u="sng" baseline="30000" dirty="0">
                <a:solidFill>
                  <a:srgbClr val="00B0F0"/>
                </a:solidFill>
              </a:rPr>
              <a:t>1</a:t>
            </a:r>
            <a:endParaRPr lang="en-US" b="1" u="sng" dirty="0">
              <a:solidFill>
                <a:srgbClr val="00B0F0"/>
              </a:solidFill>
            </a:endParaRPr>
          </a:p>
        </p:txBody>
      </p:sp>
      <p:sp>
        <p:nvSpPr>
          <p:cNvPr id="3" name="Content Placeholder 2"/>
          <p:cNvSpPr>
            <a:spLocks noGrp="1"/>
          </p:cNvSpPr>
          <p:nvPr>
            <p:ph idx="1"/>
          </p:nvPr>
        </p:nvSpPr>
        <p:spPr>
          <a:xfrm>
            <a:off x="1485900" y="1063229"/>
            <a:ext cx="6172200" cy="3623072"/>
          </a:xfrm>
        </p:spPr>
        <p:txBody>
          <a:bodyPr numCol="3">
            <a:normAutofit/>
          </a:bodyPr>
          <a:lstStyle/>
          <a:p>
            <a:endParaRPr lang="en-US" dirty="0"/>
          </a:p>
          <a:p>
            <a:pPr lvl="1"/>
            <a:endParaRPr lang="en-US" dirty="0"/>
          </a:p>
        </p:txBody>
      </p:sp>
      <p:sp>
        <p:nvSpPr>
          <p:cNvPr id="6" name="TextBox 5"/>
          <p:cNvSpPr txBox="1"/>
          <p:nvPr/>
        </p:nvSpPr>
        <p:spPr>
          <a:xfrm>
            <a:off x="1143000" y="4751085"/>
            <a:ext cx="4057650" cy="415498"/>
          </a:xfrm>
          <a:prstGeom prst="rect">
            <a:avLst/>
          </a:prstGeom>
          <a:solidFill>
            <a:schemeClr val="tx1"/>
          </a:solidFill>
        </p:spPr>
        <p:txBody>
          <a:bodyPr wrap="square" rtlCol="0">
            <a:spAutoFit/>
          </a:bodyPr>
          <a:lstStyle/>
          <a:p>
            <a:pPr defTabSz="685800"/>
            <a:r>
              <a:rPr lang="en-US" sz="2100" dirty="0">
                <a:solidFill>
                  <a:prstClr val="white"/>
                </a:solidFill>
                <a:latin typeface="Calibri"/>
              </a:rPr>
              <a:t>SAT &amp; ACT Students and Products</a:t>
            </a:r>
          </a:p>
        </p:txBody>
      </p:sp>
      <p:pic>
        <p:nvPicPr>
          <p:cNvPr id="7" name="Picture 6" descr="C:\Users\judenew\Documents\MCAT\New TPR Logo 20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0" y="2788"/>
            <a:ext cx="857250" cy="454412"/>
          </a:xfrm>
          <a:prstGeom prst="rect">
            <a:avLst/>
          </a:prstGeom>
          <a:noFill/>
          <a:ln>
            <a:noFill/>
          </a:ln>
        </p:spPr>
      </p:pic>
      <p:sp>
        <p:nvSpPr>
          <p:cNvPr id="4" name="Footer Placeholder 3">
            <a:extLst>
              <a:ext uri="{FF2B5EF4-FFF2-40B4-BE49-F238E27FC236}">
                <a16:creationId xmlns:a16="http://schemas.microsoft.com/office/drawing/2014/main" id="{50B297B9-1645-4E59-A397-DFD0B7C490CC}"/>
              </a:ext>
            </a:extLst>
          </p:cNvPr>
          <p:cNvSpPr>
            <a:spLocks noGrp="1"/>
          </p:cNvSpPr>
          <p:nvPr>
            <p:ph type="ftr" sz="quarter" idx="11"/>
          </p:nvPr>
        </p:nvSpPr>
        <p:spPr>
          <a:xfrm>
            <a:off x="5257801" y="4435079"/>
            <a:ext cx="2636144" cy="857250"/>
          </a:xfrm>
        </p:spPr>
        <p:txBody>
          <a:bodyPr/>
          <a:lstStyle/>
          <a:p>
            <a:pPr defTabSz="685800"/>
            <a:r>
              <a:rPr lang="en-US" dirty="0">
                <a:solidFill>
                  <a:prstClr val="black">
                    <a:tint val="75000"/>
                  </a:prstClr>
                </a:solidFill>
                <a:latin typeface="Calibri"/>
              </a:rPr>
              <a:t>1 – </a:t>
            </a:r>
            <a:r>
              <a:rPr lang="en-US" u="sng" dirty="0">
                <a:solidFill>
                  <a:prstClr val="black">
                    <a:tint val="75000"/>
                  </a:prstClr>
                </a:solidFill>
                <a:latin typeface="Calibri"/>
                <a:hlinkClick r:id="rId4"/>
              </a:rPr>
              <a:t>https://en.wikipedia.org/wiki/SAT</a:t>
            </a:r>
            <a:r>
              <a:rPr lang="en-US" u="sng" dirty="0">
                <a:solidFill>
                  <a:prstClr val="black">
                    <a:tint val="75000"/>
                  </a:prstClr>
                </a:solidFill>
                <a:latin typeface="Calibri"/>
              </a:rPr>
              <a:t> </a:t>
            </a:r>
            <a:endParaRPr lang="en-US" dirty="0">
              <a:solidFill>
                <a:prstClr val="black">
                  <a:tint val="75000"/>
                </a:prstClr>
              </a:solidFill>
              <a:latin typeface="Calibri"/>
            </a:endParaRPr>
          </a:p>
        </p:txBody>
      </p:sp>
      <p:pic>
        <p:nvPicPr>
          <p:cNvPr id="9" name="Picture 8">
            <a:extLst>
              <a:ext uri="{FF2B5EF4-FFF2-40B4-BE49-F238E27FC236}">
                <a16:creationId xmlns:a16="http://schemas.microsoft.com/office/drawing/2014/main" id="{6F896F84-D4EA-4E63-9145-64460911FA78}"/>
              </a:ext>
            </a:extLst>
          </p:cNvPr>
          <p:cNvPicPr>
            <a:picLocks noChangeAspect="1"/>
          </p:cNvPicPr>
          <p:nvPr/>
        </p:nvPicPr>
        <p:blipFill>
          <a:blip r:embed="rId5"/>
          <a:stretch>
            <a:fillRect/>
          </a:stretch>
        </p:blipFill>
        <p:spPr>
          <a:xfrm>
            <a:off x="1910263" y="980134"/>
            <a:ext cx="5323475" cy="3372422"/>
          </a:xfrm>
          <a:prstGeom prst="rect">
            <a:avLst/>
          </a:prstGeom>
        </p:spPr>
      </p:pic>
    </p:spTree>
    <p:extLst>
      <p:ext uri="{BB962C8B-B14F-4D97-AF65-F5344CB8AC3E}">
        <p14:creationId xmlns:p14="http://schemas.microsoft.com/office/powerpoint/2010/main" val="319577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775451" y="2640898"/>
            <a:ext cx="1905000" cy="3880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solidFill>
                <a:prstClr val="white"/>
              </a:solidFill>
            </a:endParaRPr>
          </a:p>
        </p:txBody>
      </p:sp>
      <p:sp>
        <p:nvSpPr>
          <p:cNvPr id="10" name="Rectangle 9"/>
          <p:cNvSpPr/>
          <p:nvPr/>
        </p:nvSpPr>
        <p:spPr>
          <a:xfrm>
            <a:off x="3446220" y="3028950"/>
            <a:ext cx="2563460" cy="380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solidFill>
                <a:prstClr val="white"/>
              </a:solidFill>
            </a:endParaRPr>
          </a:p>
        </p:txBody>
      </p:sp>
      <p:sp>
        <p:nvSpPr>
          <p:cNvPr id="4" name="Subtitle 3"/>
          <p:cNvSpPr>
            <a:spLocks noGrp="1"/>
          </p:cNvSpPr>
          <p:nvPr>
            <p:ph type="subTitle" idx="4"/>
          </p:nvPr>
        </p:nvSpPr>
        <p:spPr>
          <a:xfrm>
            <a:off x="2284715" y="2693024"/>
            <a:ext cx="4886469" cy="671851"/>
          </a:xfrm>
        </p:spPr>
        <p:txBody>
          <a:bodyPr/>
          <a:lstStyle/>
          <a:p>
            <a:r>
              <a:rPr lang="en-US" dirty="0">
                <a:cs typeface="Gotham Book" pitchFamily="50" charset="0"/>
              </a:rPr>
              <a:t>WHAT IS ON</a:t>
            </a:r>
          </a:p>
          <a:p>
            <a:r>
              <a:rPr lang="en-US" dirty="0">
                <a:solidFill>
                  <a:srgbClr val="F6D922"/>
                </a:solidFill>
                <a:cs typeface="Gotham Book" pitchFamily="50" charset="0"/>
              </a:rPr>
              <a:t>THE ACT &amp; SAT?</a:t>
            </a:r>
            <a:endParaRPr lang="en-US" sz="4366" dirty="0">
              <a:solidFill>
                <a:srgbClr val="F6D922"/>
              </a:solidFill>
              <a:cs typeface="Gotham Book" pitchFamily="50" charset="0"/>
            </a:endParaRPr>
          </a:p>
        </p:txBody>
      </p:sp>
    </p:spTree>
    <p:extLst>
      <p:ext uri="{BB962C8B-B14F-4D97-AF65-F5344CB8AC3E}">
        <p14:creationId xmlns:p14="http://schemas.microsoft.com/office/powerpoint/2010/main" val="373819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1522" t="560" r="15264" b="588"/>
          <a:stretch/>
        </p:blipFill>
        <p:spPr>
          <a:xfrm flipH="1">
            <a:off x="320" y="0"/>
            <a:ext cx="4592634" cy="4842758"/>
          </a:xfrm>
          <a:prstGeom prst="rect">
            <a:avLst/>
          </a:prstGeom>
        </p:spPr>
      </p:pic>
      <p:sp>
        <p:nvSpPr>
          <p:cNvPr id="18" name="Rectangle 17"/>
          <p:cNvSpPr/>
          <p:nvPr/>
        </p:nvSpPr>
        <p:spPr>
          <a:xfrm>
            <a:off x="-6531" y="0"/>
            <a:ext cx="4606335" cy="4859034"/>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p>
        </p:txBody>
      </p:sp>
      <p:sp>
        <p:nvSpPr>
          <p:cNvPr id="13" name="object 5"/>
          <p:cNvSpPr/>
          <p:nvPr/>
        </p:nvSpPr>
        <p:spPr>
          <a:xfrm>
            <a:off x="663672" y="804018"/>
            <a:ext cx="3105161"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dirty="0"/>
          </a:p>
        </p:txBody>
      </p:sp>
      <p:sp>
        <p:nvSpPr>
          <p:cNvPr id="17" name="Rectangle 16"/>
          <p:cNvSpPr/>
          <p:nvPr/>
        </p:nvSpPr>
        <p:spPr>
          <a:xfrm>
            <a:off x="2023873" y="3639688"/>
            <a:ext cx="352738"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p>
        </p:txBody>
      </p:sp>
      <p:sp>
        <p:nvSpPr>
          <p:cNvPr id="20" name="Text Placeholder 8"/>
          <p:cNvSpPr txBox="1">
            <a:spLocks/>
          </p:cNvSpPr>
          <p:nvPr/>
        </p:nvSpPr>
        <p:spPr>
          <a:xfrm>
            <a:off x="898793" y="1051520"/>
            <a:ext cx="2602897" cy="2282230"/>
          </a:xfrm>
          <a:prstGeom prst="rect">
            <a:avLst/>
          </a:prstGeom>
        </p:spPr>
        <p:txBody>
          <a:bodyPr/>
          <a:lstStyle>
            <a:lvl1pPr marL="0">
              <a:defRPr sz="4000" b="1" baseline="0">
                <a:solidFill>
                  <a:schemeClr val="bg1"/>
                </a:solidFill>
                <a:latin typeface="Helvetica Neue" charset="0"/>
                <a:ea typeface="Helvetica Neue" charset="0"/>
                <a:cs typeface="Helvetica Neue" charset="0"/>
              </a:defRPr>
            </a:lvl1pPr>
            <a:lvl2pPr marL="457200">
              <a:defRPr sz="2800">
                <a:latin typeface="+mn-lt"/>
                <a:ea typeface="+mn-ea"/>
                <a:cs typeface="+mn-cs"/>
              </a:defRPr>
            </a:lvl2pPr>
            <a:lvl3pPr marL="914400">
              <a:defRPr sz="2800">
                <a:latin typeface="+mn-lt"/>
                <a:ea typeface="+mn-ea"/>
                <a:cs typeface="+mn-cs"/>
              </a:defRPr>
            </a:lvl3pPr>
            <a:lvl4pPr marL="1371600">
              <a:defRPr sz="2800">
                <a:latin typeface="+mn-lt"/>
                <a:ea typeface="+mn-ea"/>
                <a:cs typeface="+mn-cs"/>
              </a:defRPr>
            </a:lvl4pPr>
            <a:lvl5pPr marL="1828800">
              <a:defRPr sz="2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76" algn="ctr"/>
            <a:r>
              <a:rPr lang="en-US" spc="-57" dirty="0">
                <a:solidFill>
                  <a:srgbClr val="FFFFFF"/>
                </a:solidFill>
                <a:latin typeface="Helvetica Neue"/>
                <a:cs typeface="Helvetica" panose="020B0604020202020204" pitchFamily="34" charset="0"/>
              </a:rPr>
              <a:t>TESTS </a:t>
            </a:r>
          </a:p>
          <a:p>
            <a:pPr marL="5776" algn="ctr"/>
            <a:r>
              <a:rPr lang="en-US" spc="-57" dirty="0">
                <a:solidFill>
                  <a:srgbClr val="FFFFFF"/>
                </a:solidFill>
                <a:latin typeface="Helvetica Neue"/>
                <a:cs typeface="Helvetica" panose="020B0604020202020204" pitchFamily="34" charset="0"/>
              </a:rPr>
              <a:t>AT-A GLANCE</a:t>
            </a:r>
            <a:endParaRPr lang="en-US" sz="7200" dirty="0">
              <a:latin typeface="Helvetica Neue"/>
              <a:cs typeface="Helvetica" panose="020B060402020202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1583919525"/>
              </p:ext>
            </p:extLst>
          </p:nvPr>
        </p:nvGraphicFramePr>
        <p:xfrm>
          <a:off x="4648200" y="0"/>
          <a:ext cx="4495800" cy="4800578"/>
        </p:xfrm>
        <a:graphic>
          <a:graphicData uri="http://schemas.openxmlformats.org/drawingml/2006/table">
            <a:tbl>
              <a:tblPr/>
              <a:tblGrid>
                <a:gridCol w="1282585">
                  <a:extLst>
                    <a:ext uri="{9D8B030D-6E8A-4147-A177-3AD203B41FA5}">
                      <a16:colId xmlns:a16="http://schemas.microsoft.com/office/drawing/2014/main" val="20000"/>
                    </a:ext>
                  </a:extLst>
                </a:gridCol>
                <a:gridCol w="1607572">
                  <a:extLst>
                    <a:ext uri="{9D8B030D-6E8A-4147-A177-3AD203B41FA5}">
                      <a16:colId xmlns:a16="http://schemas.microsoft.com/office/drawing/2014/main" val="20001"/>
                    </a:ext>
                  </a:extLst>
                </a:gridCol>
                <a:gridCol w="1605643">
                  <a:extLst>
                    <a:ext uri="{9D8B030D-6E8A-4147-A177-3AD203B41FA5}">
                      <a16:colId xmlns:a16="http://schemas.microsoft.com/office/drawing/2014/main" val="20002"/>
                    </a:ext>
                  </a:extLst>
                </a:gridCol>
              </a:tblGrid>
              <a:tr h="57601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Helvetica Neue"/>
                        <a:ea typeface="ＭＳ Ｐゴシック" pitchFamily="34" charset="-128"/>
                        <a:sym typeface="Arial" pitchFamily="34" charset="0"/>
                      </a:endParaRPr>
                    </a:p>
                  </a:txBody>
                  <a:tcPr marL="68580" marR="68580" marT="34290" marB="34290" horzOverflow="overflow">
                    <a:lnL w="12700" cap="flat" cmpd="sng" algn="ctr">
                      <a:no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Helvetica Neue"/>
                          <a:ea typeface="ＭＳ Ｐゴシック" pitchFamily="34" charset="-128"/>
                          <a:sym typeface="Arial" pitchFamily="34" charset="0"/>
                        </a:rPr>
                        <a:t>ACT</a:t>
                      </a:r>
                      <a:r>
                        <a:rPr kumimoji="0" lang="en-US" sz="700" b="1" i="0" u="none" strike="noStrike" cap="none" normalizeH="0" baseline="0" dirty="0">
                          <a:ln>
                            <a:noFill/>
                          </a:ln>
                          <a:solidFill>
                            <a:schemeClr val="tx1"/>
                          </a:solidFill>
                          <a:effectLst/>
                          <a:latin typeface="Helvetica Neue"/>
                          <a:ea typeface="ＭＳ Ｐゴシック" pitchFamily="34" charset="-128"/>
                          <a:sym typeface="Arial" pitchFamily="34" charset="0"/>
                        </a:rPr>
                        <a:t> </a:t>
                      </a:r>
                      <a:r>
                        <a:rPr kumimoji="0" lang="en-US" sz="1100" b="1" i="0" u="none" strike="noStrike" cap="none" normalizeH="0" baseline="58000" dirty="0">
                          <a:ln>
                            <a:noFill/>
                          </a:ln>
                          <a:solidFill>
                            <a:schemeClr val="tx1"/>
                          </a:solidFill>
                          <a:effectLst/>
                          <a:latin typeface="Helvetica Neue"/>
                          <a:ea typeface="ＭＳ Ｐゴシック" pitchFamily="34" charset="-128"/>
                          <a:sym typeface="Arial" pitchFamily="34" charset="0"/>
                        </a:rPr>
                        <a:t>®</a:t>
                      </a:r>
                      <a:r>
                        <a:rPr kumimoji="0" lang="en-US" sz="1100" b="1" i="0" u="none" strike="noStrike" cap="none" normalizeH="0" baseline="0" dirty="0">
                          <a:ln>
                            <a:noFill/>
                          </a:ln>
                          <a:solidFill>
                            <a:schemeClr val="tx1"/>
                          </a:solidFill>
                          <a:effectLst/>
                          <a:latin typeface="Helvetica Neue"/>
                          <a:ea typeface="ＭＳ Ｐゴシック" pitchFamily="34" charset="-128"/>
                          <a:sym typeface="Arial" pitchFamily="34" charset="0"/>
                        </a:rPr>
                        <a:t> </a:t>
                      </a:r>
                      <a:endParaRPr kumimoji="0" lang="en-US" sz="1100" b="1" i="0" u="none" strike="noStrike" cap="none" normalizeH="0" baseline="58000" dirty="0">
                        <a:ln>
                          <a:noFill/>
                        </a:ln>
                        <a:solidFill>
                          <a:schemeClr val="tx1"/>
                        </a:solidFill>
                        <a:effectLst/>
                        <a:latin typeface="Helvetica Neue"/>
                        <a:ea typeface="ＭＳ Ｐゴシック" pitchFamily="34" charset="-128"/>
                        <a:sym typeface="Arial" pitchFamily="34" charset="0"/>
                      </a:endParaRP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a:ln>
                          <a:noFill/>
                        </a:ln>
                        <a:solidFill>
                          <a:schemeClr val="tx1"/>
                        </a:solidFill>
                        <a:effectLst/>
                        <a:latin typeface="Helvetica Neue"/>
                        <a:ea typeface="ＭＳ Ｐゴシック" pitchFamily="34" charset="-128"/>
                        <a:sym typeface="Aria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Helvetica Neue"/>
                          <a:ea typeface="ＭＳ Ｐゴシック" pitchFamily="34" charset="-128"/>
                          <a:sym typeface="Arial" pitchFamily="34" charset="0"/>
                        </a:rPr>
                        <a:t>SAT</a:t>
                      </a:r>
                      <a:endParaRPr kumimoji="0" lang="en-US" sz="1200" b="1" i="0" u="none" strike="noStrike" cap="none" normalizeH="0" baseline="58000" dirty="0">
                        <a:ln>
                          <a:noFill/>
                        </a:ln>
                        <a:solidFill>
                          <a:schemeClr val="tx1"/>
                        </a:solidFill>
                        <a:effectLst/>
                        <a:latin typeface="Helvetica Neue"/>
                        <a:ea typeface="ＭＳ Ｐゴシック" pitchFamily="34" charset="-128"/>
                        <a:sym typeface="Aria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Helvetica Neue"/>
                        <a:ea typeface="ＭＳ Ｐゴシック" pitchFamily="34" charset="-128"/>
                        <a:sym typeface="Arial" pitchFamily="34" charset="0"/>
                      </a:endParaRP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067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Helvetica Neue"/>
                          <a:ea typeface="ＭＳ Ｐゴシック" pitchFamily="34" charset="-128"/>
                          <a:cs typeface="Arial" pitchFamily="34" charset="0"/>
                          <a:sym typeface="Arial" pitchFamily="34" charset="0"/>
                        </a:rPr>
                        <a:t>Format</a:t>
                      </a:r>
                    </a:p>
                  </a:txBody>
                  <a:tcPr marL="68580" marR="68580" marT="34290" marB="34290" anchor="ctr" horzOverflow="overflow">
                    <a:lnL w="12700" cap="flat" cmpd="sng" algn="ctr">
                      <a:no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Helvetica Neue"/>
                          <a:ea typeface="ＭＳ Ｐゴシック" pitchFamily="34" charset="-128"/>
                          <a:sym typeface="Arial" pitchFamily="34" charset="0"/>
                        </a:rPr>
                        <a:t>Exclusively multiple choice</a:t>
                      </a: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Helvetica Neue"/>
                          <a:ea typeface="ＭＳ Ｐゴシック" pitchFamily="34" charset="-128"/>
                          <a:sym typeface="Arial" pitchFamily="34" charset="0"/>
                        </a:rPr>
                        <a:t>Mostly multiple choice</a:t>
                      </a: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32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Helvetica Neue"/>
                          <a:ea typeface="ＭＳ Ｐゴシック" pitchFamily="34" charset="-128"/>
                          <a:cs typeface="Arial" pitchFamily="34" charset="0"/>
                          <a:sym typeface="Arial" pitchFamily="34" charset="0"/>
                        </a:rPr>
                        <a:t>Content areas</a:t>
                      </a:r>
                    </a:p>
                  </a:txBody>
                  <a:tcPr marL="68580" marR="68580" marT="34290" marB="34290" anchor="ctr" horzOverflow="overflow">
                    <a:lnL w="12700" cap="flat" cmpd="sng" algn="ctr">
                      <a:no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a:ln>
                            <a:noFill/>
                          </a:ln>
                          <a:solidFill>
                            <a:schemeClr val="tx1"/>
                          </a:solidFill>
                          <a:effectLst/>
                          <a:latin typeface="Helvetica Neue"/>
                          <a:ea typeface="ＭＳ Ｐゴシック" pitchFamily="34" charset="-128"/>
                          <a:sym typeface="Arial" pitchFamily="34" charset="0"/>
                        </a:rPr>
                        <a:t>English, Math</a:t>
                      </a:r>
                      <a:r>
                        <a:rPr kumimoji="0" lang="en-US" sz="1600" b="0" i="0" u="none" strike="noStrike" cap="none" normalizeH="0" baseline="0" dirty="0">
                          <a:ln>
                            <a:noFill/>
                          </a:ln>
                          <a:solidFill>
                            <a:schemeClr val="tx1"/>
                          </a:solidFill>
                          <a:effectLst/>
                          <a:latin typeface="Helvetica Neue"/>
                          <a:ea typeface="ＭＳ Ｐゴシック" pitchFamily="34" charset="-128"/>
                          <a:sym typeface="Arial" pitchFamily="34" charset="0"/>
                        </a:rPr>
                        <a:t>, Reading, Writing, Science</a:t>
                      </a: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a:ea typeface="ＭＳ Ｐゴシック" pitchFamily="34" charset="-128"/>
                          <a:sym typeface="Wingdings" pitchFamily="2" charset="2"/>
                        </a:rPr>
                        <a:t>Math, Reading, Writing</a:t>
                      </a:r>
                      <a:endParaRPr kumimoji="0" lang="en-US" sz="1600" b="0" i="0" u="none" strike="noStrike" cap="none" normalizeH="0" baseline="0" dirty="0">
                        <a:ln>
                          <a:noFill/>
                        </a:ln>
                        <a:solidFill>
                          <a:schemeClr val="tx1"/>
                        </a:solidFill>
                        <a:effectLst/>
                        <a:latin typeface="Helvetica Neue"/>
                        <a:ea typeface="ＭＳ Ｐゴシック" pitchFamily="34" charset="-128"/>
                        <a:sym typeface="Arial" pitchFamily="34" charset="0"/>
                      </a:endParaRP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851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Helvetica Neue"/>
                          <a:ea typeface="ＭＳ Ｐゴシック" pitchFamily="34" charset="-128"/>
                          <a:cs typeface="Arial" pitchFamily="34" charset="0"/>
                          <a:sym typeface="Arial" pitchFamily="34" charset="0"/>
                        </a:rPr>
                        <a:t>Scoring per section</a:t>
                      </a:r>
                    </a:p>
                  </a:txBody>
                  <a:tcPr marL="68580" marR="68580" marT="34290" marB="34290" anchor="ctr" horzOverflow="overflow">
                    <a:lnL w="12700" cap="flat" cmpd="sng" algn="ctr">
                      <a:no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Helvetica Neue"/>
                          <a:ea typeface="ＭＳ Ｐゴシック" pitchFamily="34" charset="-128"/>
                          <a:sym typeface="Arial" pitchFamily="34" charset="0"/>
                        </a:rPr>
                        <a:t>1 – 36</a:t>
                      </a: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Helvetica Neue"/>
                          <a:ea typeface="ＭＳ Ｐゴシック" pitchFamily="34" charset="-128"/>
                          <a:sym typeface="Wingdings" pitchFamily="2" charset="2"/>
                        </a:rPr>
                        <a:t>200 – 800</a:t>
                      </a:r>
                      <a:endParaRPr kumimoji="0" lang="en-US" sz="1600" b="0" i="0" u="none" strike="noStrike" cap="none" normalizeH="0" baseline="0" dirty="0">
                        <a:ln>
                          <a:noFill/>
                        </a:ln>
                        <a:solidFill>
                          <a:schemeClr val="tx1"/>
                        </a:solidFill>
                        <a:effectLst/>
                        <a:latin typeface="Helvetica Neue"/>
                        <a:ea typeface="ＭＳ Ｐゴシック" pitchFamily="34" charset="-128"/>
                        <a:sym typeface="Arial" pitchFamily="34" charset="0"/>
                      </a:endParaRP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914">
                <a:tc>
                  <a:txBody>
                    <a:bodyPr/>
                    <a:lstStyle/>
                    <a:p>
                      <a:pPr algn="ctr"/>
                      <a:r>
                        <a:rPr kumimoji="0" lang="en-US" sz="1600" b="1" i="0" u="none" strike="noStrike" kern="1200" cap="none" spc="0" normalizeH="0" baseline="0" noProof="0" dirty="0">
                          <a:ln>
                            <a:noFill/>
                          </a:ln>
                          <a:solidFill>
                            <a:srgbClr val="000000"/>
                          </a:solidFill>
                          <a:effectLst/>
                          <a:uLnTx/>
                          <a:uFillTx/>
                          <a:latin typeface="Helvetica Neue"/>
                          <a:ea typeface="ＭＳ Ｐゴシック" pitchFamily="34" charset="-128"/>
                          <a:cs typeface="Arial" pitchFamily="34" charset="0"/>
                          <a:sym typeface="Arial" pitchFamily="34" charset="0"/>
                        </a:rPr>
                        <a:t>Timing</a:t>
                      </a:r>
                      <a:endParaRPr lang="en-US" sz="1600" dirty="0">
                        <a:latin typeface="Helvetica Neue"/>
                      </a:endParaRPr>
                    </a:p>
                  </a:txBody>
                  <a:tcPr marL="68580" marR="68580" marT="34290" marB="34290" anchor="ctr" horzOverflow="overflow">
                    <a:lnL w="12700" cap="flat" cmpd="sng" algn="ctr">
                      <a:no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a:ea typeface="ＭＳ Ｐゴシック" pitchFamily="34" charset="-128"/>
                          <a:sym typeface="Arial" pitchFamily="34" charset="0"/>
                        </a:rPr>
                        <a:t>2:55 (3:35)</a:t>
                      </a: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a:ea typeface="ＭＳ Ｐゴシック" pitchFamily="34" charset="-128"/>
                          <a:sym typeface="Wingdings" pitchFamily="2" charset="2"/>
                        </a:rPr>
                        <a:t>3:00 (3:50)</a:t>
                      </a:r>
                      <a:endParaRPr kumimoji="0" lang="en-US" sz="1600" b="0" i="0" u="none" strike="noStrike" cap="none" normalizeH="0" baseline="0" dirty="0">
                        <a:ln>
                          <a:noFill/>
                        </a:ln>
                        <a:solidFill>
                          <a:schemeClr val="tx1"/>
                        </a:solidFill>
                        <a:effectLst/>
                        <a:latin typeface="Helvetica Neue"/>
                        <a:ea typeface="ＭＳ Ｐゴシック" pitchFamily="34" charset="-128"/>
                        <a:sym typeface="Arial" pitchFamily="34" charset="0"/>
                      </a:endParaRP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6014">
                <a:tc>
                  <a:txBody>
                    <a:bodyPr/>
                    <a:lstStyle/>
                    <a:p>
                      <a:pPr algn="ctr"/>
                      <a:r>
                        <a:rPr lang="en-US" sz="1600" b="1" dirty="0">
                          <a:latin typeface="Helvetica Neue"/>
                        </a:rPr>
                        <a:t># of Questions</a:t>
                      </a:r>
                    </a:p>
                  </a:txBody>
                  <a:tcPr marL="68580" marR="68580" marT="34290" marB="34290" anchor="ctr" horzOverflow="overflow">
                    <a:lnL w="12700" cap="flat" cmpd="sng" algn="ctr">
                      <a:no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a:ea typeface="ＭＳ Ｐゴシック" pitchFamily="34" charset="-128"/>
                          <a:sym typeface="Arial" pitchFamily="34" charset="0"/>
                        </a:rPr>
                        <a:t>215</a:t>
                      </a: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a:ea typeface="ＭＳ Ｐゴシック" pitchFamily="34" charset="-128"/>
                          <a:sym typeface="Arial" pitchFamily="34" charset="0"/>
                        </a:rPr>
                        <a:t>154</a:t>
                      </a:r>
                    </a:p>
                  </a:txBody>
                  <a:tcPr marL="68580" marR="68580" marT="34290" marB="34290" anchor="ctr" horzOverflow="overflow">
                    <a:lnL w="190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TextBox 9"/>
          <p:cNvSpPr txBox="1"/>
          <p:nvPr/>
        </p:nvSpPr>
        <p:spPr>
          <a:xfrm>
            <a:off x="97154" y="4629826"/>
            <a:ext cx="4495800" cy="341504"/>
          </a:xfrm>
          <a:prstGeom prst="rect">
            <a:avLst/>
          </a:prstGeom>
          <a:noFill/>
        </p:spPr>
        <p:txBody>
          <a:bodyPr wrap="square" rtlCol="0">
            <a:spAutoFit/>
          </a:bodyPr>
          <a:lstStyle/>
          <a:p>
            <a:r>
              <a:rPr lang="en-US" sz="600" dirty="0">
                <a:solidFill>
                  <a:schemeClr val="bg1"/>
                </a:solidFill>
                <a:latin typeface="Helvetica" panose="020B0604020202020204" pitchFamily="34" charset="0"/>
                <a:cs typeface="Helvetica" panose="020B0604020202020204" pitchFamily="34" charset="0"/>
              </a:rPr>
              <a:t>ACT is a registered trademark of ACT, Inc., which is not affiliated with The Princeton Review.</a:t>
            </a:r>
            <a:r>
              <a:rPr lang="en-US" sz="800" dirty="0">
                <a:latin typeface="Helvetica" panose="020B0604020202020204" pitchFamily="34" charset="0"/>
                <a:cs typeface="Helvetica" panose="020B0604020202020204" pitchFamily="34" charset="0"/>
              </a:rPr>
              <a:t>.</a:t>
            </a:r>
          </a:p>
          <a:p>
            <a:endParaRPr lang="en-US" dirty="0">
              <a:solidFill>
                <a:schemeClr val="bg1"/>
              </a:solidFill>
            </a:endParaRPr>
          </a:p>
        </p:txBody>
      </p:sp>
    </p:spTree>
    <p:extLst>
      <p:ext uri="{BB962C8B-B14F-4D97-AF65-F5344CB8AC3E}">
        <p14:creationId xmlns:p14="http://schemas.microsoft.com/office/powerpoint/2010/main" val="3382814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E1DD7EC27DF34B9C044302C8E1D716" ma:contentTypeVersion="18" ma:contentTypeDescription="Create a new document." ma:contentTypeScope="" ma:versionID="e83f660a3ba4b7011b102fc80ef4d46d">
  <xsd:schema xmlns:xsd="http://www.w3.org/2001/XMLSchema" xmlns:xs="http://www.w3.org/2001/XMLSchema" xmlns:p="http://schemas.microsoft.com/office/2006/metadata/properties" xmlns:ns2="c95f663c-1d40-43f0-99db-767782064754" xmlns:ns3="9f4e7d87-1692-4631-b39f-6db90c174107" targetNamespace="http://schemas.microsoft.com/office/2006/metadata/properties" ma:root="true" ma:fieldsID="a3147145d2fef1cd4bae678003e4467e" ns2:_="" ns3:_="">
    <xsd:import namespace="c95f663c-1d40-43f0-99db-767782064754"/>
    <xsd:import namespace="9f4e7d87-1692-4631-b39f-6db90c174107"/>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f663c-1d40-43f0-99db-7677820647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4e7d87-1692-4631-b39f-6db90c17410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834ED1-73BA-4F53-ADF6-DF0908A4D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5f663c-1d40-43f0-99db-767782064754"/>
    <ds:schemaRef ds:uri="9f4e7d87-1692-4631-b39f-6db90c174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B35B9A-8A9F-4124-A547-761295ABDCB8}">
  <ds:schemaRefs>
    <ds:schemaRef ds:uri="http://schemas.microsoft.com/sharepoint/v3/contenttype/forms"/>
  </ds:schemaRefs>
</ds:datastoreItem>
</file>

<file path=customXml/itemProps3.xml><?xml version="1.0" encoding="utf-8"?>
<ds:datastoreItem xmlns:ds="http://schemas.openxmlformats.org/officeDocument/2006/customXml" ds:itemID="{1F522D40-E8DA-435B-8A4D-C6D7ADC9A5AD}">
  <ds:schemaRefs>
    <ds:schemaRef ds:uri="http://purl.org/dc/dcmitype/"/>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9f4e7d87-1692-4631-b39f-6db90c174107"/>
    <ds:schemaRef ds:uri="c95f663c-1d40-43f0-99db-767782064754"/>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7956</TotalTime>
  <Words>5213</Words>
  <Application>Microsoft Office PowerPoint</Application>
  <PresentationFormat>On-screen Show (16:9)</PresentationFormat>
  <Paragraphs>615</Paragraphs>
  <Slides>35</Slides>
  <Notes>34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35</vt:i4>
      </vt:variant>
    </vt:vector>
  </HeadingPairs>
  <TitlesOfParts>
    <vt:vector size="52" baseType="lpstr">
      <vt:lpstr>ＭＳ Ｐゴシック</vt:lpstr>
      <vt:lpstr>Arial</vt:lpstr>
      <vt:lpstr>Arial Black</vt:lpstr>
      <vt:lpstr>Arial Bold</vt:lpstr>
      <vt:lpstr>Brandon Grotesque</vt:lpstr>
      <vt:lpstr>Calibri</vt:lpstr>
      <vt:lpstr>Calibri Light</vt:lpstr>
      <vt:lpstr>Gotham Book</vt:lpstr>
      <vt:lpstr>Gotham Medium</vt:lpstr>
      <vt:lpstr>Helvetica</vt:lpstr>
      <vt:lpstr>Helvetica Light</vt:lpstr>
      <vt:lpstr>Helvetica Neue</vt:lpstr>
      <vt:lpstr>Rockwell Extra Bold</vt:lpstr>
      <vt:lpstr>Times New Roman</vt:lpstr>
      <vt:lpstr>Wingdings</vt:lpstr>
      <vt:lpstr>Office Theme</vt:lpstr>
      <vt:lpstr>1_Office Theme</vt:lpstr>
      <vt:lpstr>PowerPoint Presentation</vt:lpstr>
      <vt:lpstr>PowerPoint Presentation</vt:lpstr>
      <vt:lpstr>PowerPoint Presentation</vt:lpstr>
      <vt:lpstr>PowerPoint Presentation</vt:lpstr>
      <vt:lpstr>Who Takes the SAT &amp; ACT?</vt:lpstr>
      <vt:lpstr>Who Takes the SAT &amp; ACT?</vt:lpstr>
      <vt:lpstr>Who Takes the SAT &amp; ACT?1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scores improve?</vt:lpstr>
      <vt:lpstr>Should I Retest?</vt:lpstr>
      <vt:lpstr>PowerPoint Presentation</vt:lpstr>
      <vt:lpstr>PowerPoint Presentation</vt:lpstr>
      <vt:lpstr>PEOPLE ARE PREDICTABLE</vt:lpstr>
      <vt:lpstr>TEST WRITERS EXPECT YOU TO RESPOND IN A PREDICTABLE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 HELP AVAILABLE 24 / 7</vt:lpstr>
      <vt:lpstr>THE PRINCETON REVIEW IS #1 AT GETTING STUDENTS  INTO TOP COLLEGES**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Calhoun, Amy</dc:creator>
  <cp:lastModifiedBy>Nicole Iannucci</cp:lastModifiedBy>
  <cp:revision>405</cp:revision>
  <cp:lastPrinted>2016-08-26T21:11:01Z</cp:lastPrinted>
  <dcterms:created xsi:type="dcterms:W3CDTF">2016-08-19T15:50:00Z</dcterms:created>
  <dcterms:modified xsi:type="dcterms:W3CDTF">2018-10-18T13:50:52Z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2016-08-19T00:00:00Z</vt:filetime>
  </property>
  <property fmtid="{D5CDD505-2E9C-101B-9397-08002B2CF9AE}" pid="3" name="LastSaved">
    <vt:filetime>2016-08-19T00:00:00Z</vt:filetime>
  </property>
  <property fmtid="{D5CDD505-2E9C-101B-9397-08002B2CF9AE}" pid="4" name="ContentTypeId">
    <vt:lpwstr>0x01010054E1DD7EC27DF34B9C044302C8E1D716</vt:lpwstr>
  </property>
</Properties>
</file>